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
  </p:notesMasterIdLst>
  <p:sldIdLst>
    <p:sldId id="262" r:id="rId2"/>
    <p:sldId id="263" r:id="rId3"/>
    <p:sldId id="264" r:id="rId4"/>
    <p:sldId id="265" r:id="rId5"/>
    <p:sldId id="266" r:id="rId6"/>
    <p:sldId id="267" r:id="rId7"/>
  </p:sldIdLst>
  <p:sldSz cx="10080625" cy="7559675"/>
  <p:notesSz cx="7772400" cy="100584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SimSun"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SimSun"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SimSun"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SimSun"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SimSun" charset="-122"/>
        <a:cs typeface="+mn-cs"/>
      </a:defRPr>
    </a:lvl5pPr>
    <a:lvl6pPr marL="2286000" algn="l" defTabSz="914400" rtl="0" eaLnBrk="1" latinLnBrk="0" hangingPunct="1">
      <a:defRPr kern="1200">
        <a:solidFill>
          <a:schemeClr val="tx1"/>
        </a:solidFill>
        <a:latin typeface="Arial" charset="0"/>
        <a:ea typeface="SimSun" charset="-122"/>
        <a:cs typeface="+mn-cs"/>
      </a:defRPr>
    </a:lvl6pPr>
    <a:lvl7pPr marL="2743200" algn="l" defTabSz="914400" rtl="0" eaLnBrk="1" latinLnBrk="0" hangingPunct="1">
      <a:defRPr kern="1200">
        <a:solidFill>
          <a:schemeClr val="tx1"/>
        </a:solidFill>
        <a:latin typeface="Arial" charset="0"/>
        <a:ea typeface="SimSun" charset="-122"/>
        <a:cs typeface="+mn-cs"/>
      </a:defRPr>
    </a:lvl7pPr>
    <a:lvl8pPr marL="3200400" algn="l" defTabSz="914400" rtl="0" eaLnBrk="1" latinLnBrk="0" hangingPunct="1">
      <a:defRPr kern="1200">
        <a:solidFill>
          <a:schemeClr val="tx1"/>
        </a:solidFill>
        <a:latin typeface="Arial" charset="0"/>
        <a:ea typeface="SimSun" charset="-122"/>
        <a:cs typeface="+mn-cs"/>
      </a:defRPr>
    </a:lvl8pPr>
    <a:lvl9pPr marL="3657600" algn="l" defTabSz="914400" rtl="0" eaLnBrk="1" latinLnBrk="0" hangingPunct="1">
      <a:defRPr kern="1200">
        <a:solidFill>
          <a:schemeClr val="tx1"/>
        </a:solidFill>
        <a:latin typeface="Arial" charset="0"/>
        <a:ea typeface="SimSun" charset="-122"/>
        <a:cs typeface="+mn-cs"/>
      </a:defRPr>
    </a:lvl9pPr>
  </p:defaultTextStyle>
  <p:extLst>
    <p:ext uri="{521415D9-36F7-43E2-AB2F-B90AF26B5E84}">
      <p14:sectionLst xmlns:p14="http://schemas.microsoft.com/office/powerpoint/2010/main">
        <p14:section name="Sección predeterminada" id="{A763567F-329C-40FB-B497-E8C31333381B}">
          <p14:sldIdLst>
            <p14:sldId id="262"/>
            <p14:sldId id="263"/>
            <p14:sldId id="264"/>
            <p14:sldId id="265"/>
            <p14:sldId id="266"/>
            <p14:sldId id="2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3B3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44"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noChangeArrowheads="1"/>
          </p:cNvSpPr>
          <p:nvPr>
            <p:ph type="sldImg"/>
          </p:nvPr>
        </p:nvSpPr>
        <p:spPr bwMode="auto">
          <a:xfrm>
            <a:off x="1373188" y="763588"/>
            <a:ext cx="5024437"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s-ES" noProof="0" smtClean="0"/>
          </a:p>
        </p:txBody>
      </p:sp>
      <p:sp>
        <p:nvSpPr>
          <p:cNvPr id="2051" name="Rectangle 3"/>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pitchFamily="16" charset="0"/>
                <a:cs typeface="Arial Unicode MS" charset="0"/>
              </a:defRPr>
            </a:lvl1pPr>
          </a:lstStyle>
          <a:p>
            <a:pPr>
              <a:defRPr/>
            </a:pPr>
            <a:endParaRPr lang="es-CO"/>
          </a:p>
        </p:txBody>
      </p:sp>
      <p:sp>
        <p:nvSpPr>
          <p:cNvPr id="2052" name="Rectangle 4"/>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pitchFamily="16" charset="0"/>
                <a:cs typeface="Arial Unicode MS" charset="0"/>
              </a:defRPr>
            </a:lvl1pPr>
          </a:lstStyle>
          <a:p>
            <a:pPr>
              <a:defRPr/>
            </a:pPr>
            <a:endParaRPr lang="es-CO"/>
          </a:p>
        </p:txBody>
      </p:sp>
      <p:sp>
        <p:nvSpPr>
          <p:cNvPr id="2053" name="Rectangle 5"/>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pitchFamily="16" charset="0"/>
                <a:cs typeface="Arial Unicode MS" charset="0"/>
              </a:defRPr>
            </a:lvl1pPr>
          </a:lstStyle>
          <a:p>
            <a:pPr>
              <a:defRPr/>
            </a:pPr>
            <a:endParaRPr lang="es-CO"/>
          </a:p>
        </p:txBody>
      </p:sp>
      <p:sp>
        <p:nvSpPr>
          <p:cNvPr id="2054" name="Rectangle 6"/>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pitchFamily="16" charset="0"/>
                <a:cs typeface="Arial Unicode MS" charset="0"/>
              </a:defRPr>
            </a:lvl1pPr>
          </a:lstStyle>
          <a:p>
            <a:pPr>
              <a:defRPr/>
            </a:pPr>
            <a:fld id="{4AD87487-BCC8-4AC5-B8BC-2D60CFF06125}" type="slidenum">
              <a:rPr lang="es-CO"/>
              <a:pPr>
                <a:defRPr/>
              </a:pPr>
              <a:t>‹#›</a:t>
            </a:fld>
            <a:endParaRPr lang="es-CO"/>
          </a:p>
        </p:txBody>
      </p:sp>
    </p:spTree>
    <p:extLst>
      <p:ext uri="{BB962C8B-B14F-4D97-AF65-F5344CB8AC3E}">
        <p14:creationId xmlns:p14="http://schemas.microsoft.com/office/powerpoint/2010/main" val="70406644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resent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503238" y="575146"/>
            <a:ext cx="9069387" cy="1260475"/>
          </a:xfrm>
          <a:prstGeom prst="rect">
            <a:avLst/>
          </a:prstGeom>
        </p:spPr>
        <p:txBody>
          <a:bodyPr/>
          <a:lstStyle/>
          <a:p>
            <a:r>
              <a:rPr lang="es-ES" smtClean="0"/>
              <a:t>Haga clic para modificar el estilo de título del patrón</a:t>
            </a:r>
            <a:endParaRPr lang="es-ES"/>
          </a:p>
        </p:txBody>
      </p:sp>
      <p:sp>
        <p:nvSpPr>
          <p:cNvPr id="4" name="2 Marcador de texto"/>
          <p:cNvSpPr>
            <a:spLocks noGrp="1"/>
          </p:cNvSpPr>
          <p:nvPr>
            <p:ph type="body" idx="1" hasCustomPrompt="1"/>
          </p:nvPr>
        </p:nvSpPr>
        <p:spPr>
          <a:xfrm>
            <a:off x="791840" y="4355901"/>
            <a:ext cx="4603426" cy="648072"/>
          </a:xfrm>
          <a:prstGeom prst="rect">
            <a:avLst/>
          </a:prstGeom>
        </p:spPr>
        <p:txBody>
          <a:bodyPr anchor="b"/>
          <a:lstStyle>
            <a:lvl1pPr marL="0" indent="0">
              <a:lnSpc>
                <a:spcPct val="100000"/>
              </a:lnSpc>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dirty="0" smtClean="0"/>
              <a:t>Presentador / Facultad</a:t>
            </a:r>
          </a:p>
        </p:txBody>
      </p:sp>
    </p:spTree>
    <p:extLst>
      <p:ext uri="{BB962C8B-B14F-4D97-AF65-F5344CB8AC3E}">
        <p14:creationId xmlns:p14="http://schemas.microsoft.com/office/powerpoint/2010/main" val="11623583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nal presentación">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575816" y="3563814"/>
            <a:ext cx="5688632" cy="2124571"/>
          </a:xfrm>
          <a:prstGeom prst="rect">
            <a:avLst/>
          </a:prstGeom>
        </p:spPr>
        <p:txBody>
          <a:bodyPr/>
          <a:lstStyle>
            <a:lvl1pPr algn="l">
              <a:defRPr sz="2800" b="0" baseline="0">
                <a:effectLst/>
                <a:latin typeface="+mj-lt"/>
              </a:defRPr>
            </a:lvl1pPr>
          </a:lstStyle>
          <a:p>
            <a:r>
              <a:rPr lang="es-ES" dirty="0" smtClean="0"/>
              <a:t>Créditos</a:t>
            </a:r>
            <a:br>
              <a:rPr lang="es-ES" dirty="0" smtClean="0"/>
            </a:br>
            <a:r>
              <a:rPr lang="es-ES" dirty="0" smtClean="0"/>
              <a:t>Nombre de Participantes</a:t>
            </a:r>
            <a:endParaRPr lang="es-ES" dirty="0"/>
          </a:p>
        </p:txBody>
      </p:sp>
    </p:spTree>
    <p:extLst>
      <p:ext uri="{BB962C8B-B14F-4D97-AF65-F5344CB8AC3E}">
        <p14:creationId xmlns:p14="http://schemas.microsoft.com/office/powerpoint/2010/main" val="3652790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796926" y="4857751"/>
            <a:ext cx="8567738" cy="1501775"/>
          </a:xfrm>
          <a:prstGeom prst="rect">
            <a:avLst/>
          </a:prstGeom>
        </p:spPr>
        <p:txBody>
          <a:bodyPr anchor="t"/>
          <a:lstStyle>
            <a:lvl1pPr algn="l">
              <a:defRPr sz="4000" b="1" cap="all">
                <a:solidFill>
                  <a:srgbClr val="23B301"/>
                </a:solidFill>
              </a:defRPr>
            </a:lvl1p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796926" y="3203576"/>
            <a:ext cx="8567738" cy="165417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4468586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755651" y="2347914"/>
            <a:ext cx="8569325" cy="1620837"/>
          </a:xfrm>
          <a:prstGeom prst="rect">
            <a:avLst/>
          </a:prstGeom>
        </p:spPr>
        <p:txBody>
          <a:bodyPr/>
          <a:lstStyle>
            <a:lvl1pPr>
              <a:defRPr sz="4000" b="1">
                <a:solidFill>
                  <a:srgbClr val="23B301"/>
                </a:solidFill>
                <a:effectLst/>
              </a:defRPr>
            </a:lvl1pPr>
          </a:lstStyle>
          <a:p>
            <a:r>
              <a:rPr lang="es-ES" dirty="0" smtClean="0"/>
              <a:t>Haga clic para modificar el estilo de título del patrón</a:t>
            </a:r>
            <a:endParaRPr lang="es-ES" dirty="0"/>
          </a:p>
        </p:txBody>
      </p:sp>
      <p:sp>
        <p:nvSpPr>
          <p:cNvPr id="3" name="2 Subtítulo"/>
          <p:cNvSpPr>
            <a:spLocks noGrp="1"/>
          </p:cNvSpPr>
          <p:nvPr>
            <p:ph type="subTitle" idx="1"/>
          </p:nvPr>
        </p:nvSpPr>
        <p:spPr>
          <a:xfrm>
            <a:off x="1512888" y="4283075"/>
            <a:ext cx="7056437" cy="1931988"/>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7" name="6 Marcador de fecha"/>
          <p:cNvSpPr>
            <a:spLocks noGrp="1"/>
          </p:cNvSpPr>
          <p:nvPr>
            <p:ph type="dt" idx="10"/>
          </p:nvPr>
        </p:nvSpPr>
        <p:spPr>
          <a:xfrm>
            <a:off x="8640711" y="7092205"/>
            <a:ext cx="792088" cy="216024"/>
          </a:xfrm>
          <a:prstGeom prst="rect">
            <a:avLst/>
          </a:prstGeom>
        </p:spPr>
        <p:txBody>
          <a:bodyPr/>
          <a:lstStyle>
            <a:lvl1pPr>
              <a:defRPr sz="1200">
                <a:latin typeface="+mn-lt"/>
              </a:defRPr>
            </a:lvl1pPr>
          </a:lstStyle>
          <a:p>
            <a:pPr>
              <a:defRPr/>
            </a:pPr>
            <a:endParaRPr lang="es-CO" dirty="0"/>
          </a:p>
        </p:txBody>
      </p:sp>
      <p:sp>
        <p:nvSpPr>
          <p:cNvPr id="9" name="8 Marcador de número de diapositiva"/>
          <p:cNvSpPr>
            <a:spLocks noGrp="1"/>
          </p:cNvSpPr>
          <p:nvPr>
            <p:ph type="sldNum" idx="12"/>
          </p:nvPr>
        </p:nvSpPr>
        <p:spPr>
          <a:xfrm>
            <a:off x="9504809" y="7092205"/>
            <a:ext cx="432048" cy="216024"/>
          </a:xfrm>
          <a:prstGeom prst="rect">
            <a:avLst/>
          </a:prstGeom>
        </p:spPr>
        <p:txBody>
          <a:bodyPr/>
          <a:lstStyle>
            <a:lvl1pPr>
              <a:defRPr sz="1200">
                <a:latin typeface="+mn-lt"/>
              </a:defRPr>
            </a:lvl1pPr>
          </a:lstStyle>
          <a:p>
            <a:pPr>
              <a:defRPr/>
            </a:pPr>
            <a:fld id="{F0E92149-A7D3-4D59-AC04-FA3248087C2E}" type="slidenum">
              <a:rPr lang="es-CO" smtClean="0"/>
              <a:pPr>
                <a:defRPr/>
              </a:pPr>
              <a:t>‹#›</a:t>
            </a:fld>
            <a:endParaRPr lang="es-CO" dirty="0"/>
          </a:p>
        </p:txBody>
      </p:sp>
    </p:spTree>
    <p:extLst>
      <p:ext uri="{BB962C8B-B14F-4D97-AF65-F5344CB8AC3E}">
        <p14:creationId xmlns:p14="http://schemas.microsoft.com/office/powerpoint/2010/main" val="2419893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51446" y="35421"/>
            <a:ext cx="9069387" cy="576064"/>
          </a:xfrm>
          <a:prstGeom prst="rect">
            <a:avLst/>
          </a:prstGeom>
        </p:spPr>
        <p:txBody>
          <a:bodyPr/>
          <a:lstStyle>
            <a:lvl1pPr>
              <a:defRPr sz="2800">
                <a:solidFill>
                  <a:schemeClr val="bg1"/>
                </a:solidFill>
                <a:effectLst/>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a:xfrm>
            <a:off x="719262" y="1403573"/>
            <a:ext cx="4465066" cy="5256584"/>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extLst>
      <p:ext uri="{BB962C8B-B14F-4D97-AF65-F5344CB8AC3E}">
        <p14:creationId xmlns:p14="http://schemas.microsoft.com/office/powerpoint/2010/main" val="15660158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503238" y="1"/>
            <a:ext cx="9069387" cy="611484"/>
          </a:xfrm>
          <a:prstGeom prst="rect">
            <a:avLst/>
          </a:prstGeom>
        </p:spPr>
        <p:txBody>
          <a:bodyPr/>
          <a:lstStyle>
            <a:lvl1pPr>
              <a:defRPr sz="2800">
                <a:solidFill>
                  <a:schemeClr val="bg1"/>
                </a:solidFill>
                <a:effectLst/>
              </a:defRPr>
            </a:lvl1pPr>
          </a:lstStyle>
          <a:p>
            <a:r>
              <a:rPr lang="es-ES" dirty="0" smtClean="0"/>
              <a:t>Haga clic para modificar el estilo de título del patrón</a:t>
            </a:r>
            <a:endParaRPr lang="es-ES" dirty="0"/>
          </a:p>
        </p:txBody>
      </p:sp>
      <p:sp>
        <p:nvSpPr>
          <p:cNvPr id="3" name="2 Marcador de contenido"/>
          <p:cNvSpPr>
            <a:spLocks noGrp="1"/>
          </p:cNvSpPr>
          <p:nvPr>
            <p:ph sz="half" idx="1"/>
          </p:nvPr>
        </p:nvSpPr>
        <p:spPr>
          <a:xfrm>
            <a:off x="503238" y="1312193"/>
            <a:ext cx="4457700" cy="527595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contenido"/>
          <p:cNvSpPr>
            <a:spLocks noGrp="1"/>
          </p:cNvSpPr>
          <p:nvPr>
            <p:ph sz="half" idx="2"/>
          </p:nvPr>
        </p:nvSpPr>
        <p:spPr>
          <a:xfrm>
            <a:off x="5113338" y="1312193"/>
            <a:ext cx="4459287" cy="527595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439129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Dos objetos de diseño con titul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504825" y="1"/>
            <a:ext cx="9072563" cy="611484"/>
          </a:xfrm>
          <a:prstGeom prst="rect">
            <a:avLst/>
          </a:prstGeom>
        </p:spPr>
        <p:txBody>
          <a:bodyPr/>
          <a:lstStyle>
            <a:lvl1pPr>
              <a:defRPr sz="2800">
                <a:solidFill>
                  <a:schemeClr val="bg1"/>
                </a:solidFill>
                <a:effectLst/>
              </a:defRPr>
            </a:lvl1p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504826" y="1115541"/>
            <a:ext cx="4452938" cy="70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04826" y="2051646"/>
            <a:ext cx="4452938" cy="468052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5" name="4 Marcador de texto"/>
          <p:cNvSpPr>
            <a:spLocks noGrp="1"/>
          </p:cNvSpPr>
          <p:nvPr>
            <p:ph type="body" sz="quarter" idx="3"/>
          </p:nvPr>
        </p:nvSpPr>
        <p:spPr>
          <a:xfrm>
            <a:off x="5121275" y="1115541"/>
            <a:ext cx="4456113" cy="70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121275" y="2051646"/>
            <a:ext cx="4456113" cy="468052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1509062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0252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523254" y="755501"/>
            <a:ext cx="3316288" cy="1250963"/>
          </a:xfrm>
          <a:prstGeom prst="rect">
            <a:avLst/>
          </a:prstGeom>
        </p:spPr>
        <p:txBody>
          <a:bodyPr anchor="b"/>
          <a:lstStyle>
            <a:lvl1pPr algn="l">
              <a:defRPr sz="2000" b="1">
                <a:solidFill>
                  <a:srgbClr val="23B301"/>
                </a:solidFill>
                <a:effectLst/>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a:xfrm>
            <a:off x="3960194" y="755501"/>
            <a:ext cx="5635625" cy="630758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texto"/>
          <p:cNvSpPr>
            <a:spLocks noGrp="1"/>
          </p:cNvSpPr>
          <p:nvPr>
            <p:ph type="body" sz="half" idx="2"/>
          </p:nvPr>
        </p:nvSpPr>
        <p:spPr>
          <a:xfrm>
            <a:off x="523254" y="2035027"/>
            <a:ext cx="3316288" cy="505662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9701725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976439" y="5435302"/>
            <a:ext cx="6048375" cy="625475"/>
          </a:xfrm>
          <a:prstGeom prst="rect">
            <a:avLst/>
          </a:prstGeom>
        </p:spPr>
        <p:txBody>
          <a:bodyPr anchor="b"/>
          <a:lstStyle>
            <a:lvl1pPr algn="l">
              <a:defRPr sz="2000" b="1">
                <a:solidFill>
                  <a:srgbClr val="23B301"/>
                </a:solidFill>
                <a:effectLst/>
              </a:defRPr>
            </a:lvl1pPr>
          </a:lstStyle>
          <a:p>
            <a:r>
              <a:rPr lang="es-ES" dirty="0" smtClean="0"/>
              <a:t>Haga clic para modificar el estilo de título del patrón</a:t>
            </a:r>
            <a:endParaRPr lang="es-ES" dirty="0"/>
          </a:p>
        </p:txBody>
      </p:sp>
      <p:sp>
        <p:nvSpPr>
          <p:cNvPr id="3" name="2 Marcador de posición de imagen"/>
          <p:cNvSpPr>
            <a:spLocks noGrp="1"/>
          </p:cNvSpPr>
          <p:nvPr>
            <p:ph type="pic" idx="1"/>
          </p:nvPr>
        </p:nvSpPr>
        <p:spPr>
          <a:xfrm>
            <a:off x="1976439" y="818853"/>
            <a:ext cx="6048375" cy="45370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smtClean="0"/>
              <a:t>Haga clic en el icono para agregar una imagen</a:t>
            </a:r>
          </a:p>
        </p:txBody>
      </p:sp>
      <p:sp>
        <p:nvSpPr>
          <p:cNvPr id="4" name="3 Marcador de texto"/>
          <p:cNvSpPr>
            <a:spLocks noGrp="1"/>
          </p:cNvSpPr>
          <p:nvPr>
            <p:ph type="body" sz="half" idx="2"/>
          </p:nvPr>
        </p:nvSpPr>
        <p:spPr>
          <a:xfrm>
            <a:off x="1976439" y="6060777"/>
            <a:ext cx="6048375" cy="8874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0323171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51" r:id="rId2"/>
    <p:sldLayoutId id="2147483649" r:id="rId3"/>
    <p:sldLayoutId id="2147483650" r:id="rId4"/>
    <p:sldLayoutId id="2147483652" r:id="rId5"/>
    <p:sldLayoutId id="2147483653" r:id="rId6"/>
    <p:sldLayoutId id="2147483655" r:id="rId7"/>
    <p:sldLayoutId id="2147483656" r:id="rId8"/>
    <p:sldLayoutId id="2147483657" r:id="rId9"/>
    <p:sldLayoutId id="2147483660" r:id="rId10"/>
  </p:sldLayoutIdLst>
  <p:timing>
    <p:tnLst>
      <p:par>
        <p:cTn id="1" dur="indefinite" restart="never" nodeType="tmRoot"/>
      </p:par>
    </p:tnLst>
  </p:timing>
  <p:txStyles>
    <p:titleStyle>
      <a:lvl1pPr algn="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chemeClr val="bg1"/>
          </a:solidFill>
          <a:effectLst>
            <a:outerShdw blurRad="38100" dist="38100" dir="2700000" algn="tl">
              <a:srgbClr val="000000">
                <a:alpha val="43137"/>
              </a:srgbClr>
            </a:outerShdw>
          </a:effectLst>
          <a:latin typeface="+mj-lt"/>
          <a:ea typeface="+mj-ea"/>
          <a:cs typeface="+mj-cs"/>
        </a:defRPr>
      </a:lvl1pPr>
      <a:lvl2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1" fontAlgn="base" hangingPunct="1">
        <a:lnSpc>
          <a:spcPct val="93000"/>
        </a:lnSpc>
        <a:spcBef>
          <a:spcPct val="0"/>
        </a:spcBef>
        <a:spcAft>
          <a:spcPts val="1413"/>
        </a:spcAft>
        <a:buClr>
          <a:srgbClr val="000000"/>
        </a:buClr>
        <a:buSzPct val="100000"/>
        <a:buFont typeface="Times New Roman" pitchFamily="16" charset="0"/>
        <a:defRPr sz="2000" baseline="0">
          <a:solidFill>
            <a:srgbClr val="000000"/>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e-SIUD</a:t>
            </a:r>
            <a:br>
              <a:rPr lang="es-ES" dirty="0" smtClean="0"/>
            </a:br>
            <a:r>
              <a:rPr lang="es-ES" dirty="0" smtClean="0"/>
              <a:t>CENTRO DE INVESTIGACIONES</a:t>
            </a:r>
            <a:endParaRPr lang="es-ES" dirty="0"/>
          </a:p>
        </p:txBody>
      </p:sp>
      <p:sp>
        <p:nvSpPr>
          <p:cNvPr id="3" name="2 Marcador de texto"/>
          <p:cNvSpPr>
            <a:spLocks noGrp="1"/>
          </p:cNvSpPr>
          <p:nvPr>
            <p:ph type="body" idx="1"/>
          </p:nvPr>
        </p:nvSpPr>
        <p:spPr/>
        <p:txBody>
          <a:bodyPr/>
          <a:lstStyle/>
          <a:p>
            <a:r>
              <a:rPr lang="es-ES" dirty="0" smtClean="0"/>
              <a:t>ADUANILLA DE PAIBA - BOGOTÁ</a:t>
            </a:r>
            <a:endParaRPr lang="es-ES" dirty="0"/>
          </a:p>
        </p:txBody>
      </p:sp>
    </p:spTree>
    <p:extLst>
      <p:ext uri="{BB962C8B-B14F-4D97-AF65-F5344CB8AC3E}">
        <p14:creationId xmlns:p14="http://schemas.microsoft.com/office/powerpoint/2010/main" val="35284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e-SIUD</a:t>
            </a:r>
            <a:endParaRPr lang="es-ES" dirty="0"/>
          </a:p>
        </p:txBody>
      </p:sp>
      <p:sp>
        <p:nvSpPr>
          <p:cNvPr id="4" name="Rectangle 3"/>
          <p:cNvSpPr/>
          <p:nvPr/>
        </p:nvSpPr>
        <p:spPr>
          <a:xfrm>
            <a:off x="543759" y="2983808"/>
            <a:ext cx="4340561" cy="1778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TextBox 4"/>
          <p:cNvSpPr txBox="1"/>
          <p:nvPr/>
        </p:nvSpPr>
        <p:spPr>
          <a:xfrm>
            <a:off x="6633718" y="581893"/>
            <a:ext cx="3054041" cy="854080"/>
          </a:xfrm>
          <a:prstGeom prst="rect">
            <a:avLst/>
          </a:prstGeom>
          <a:noFill/>
        </p:spPr>
        <p:txBody>
          <a:bodyPr wrap="none" rtlCol="0">
            <a:spAutoFit/>
          </a:bodyPr>
          <a:lstStyle/>
          <a:p>
            <a:r>
              <a:rPr lang="es-CO" sz="4950" dirty="0">
                <a:latin typeface="Arial Narrow" panose="020B0606020202030204" pitchFamily="34" charset="0"/>
              </a:rPr>
              <a:t>2009 y 2010</a:t>
            </a:r>
          </a:p>
        </p:txBody>
      </p:sp>
      <p:sp>
        <p:nvSpPr>
          <p:cNvPr id="6" name="TextBox 5"/>
          <p:cNvSpPr txBox="1"/>
          <p:nvPr/>
        </p:nvSpPr>
        <p:spPr>
          <a:xfrm>
            <a:off x="8776131" y="1216682"/>
            <a:ext cx="907621" cy="415498"/>
          </a:xfrm>
          <a:prstGeom prst="rect">
            <a:avLst/>
          </a:prstGeom>
          <a:noFill/>
        </p:spPr>
        <p:txBody>
          <a:bodyPr wrap="none" rtlCol="0">
            <a:spAutoFit/>
          </a:bodyPr>
          <a:lstStyle/>
          <a:p>
            <a:r>
              <a:rPr lang="es-CO" sz="2100" dirty="0">
                <a:latin typeface="Arial Narrow" panose="020B0606020202030204" pitchFamily="34" charset="0"/>
              </a:rPr>
              <a:t>e-SIUD</a:t>
            </a:r>
          </a:p>
        </p:txBody>
      </p:sp>
      <p:sp>
        <p:nvSpPr>
          <p:cNvPr id="7" name="TextBox 6"/>
          <p:cNvSpPr txBox="1"/>
          <p:nvPr/>
        </p:nvSpPr>
        <p:spPr>
          <a:xfrm>
            <a:off x="5026859" y="1819254"/>
            <a:ext cx="4285725" cy="3000821"/>
          </a:xfrm>
          <a:prstGeom prst="rect">
            <a:avLst/>
          </a:prstGeom>
          <a:noFill/>
        </p:spPr>
        <p:txBody>
          <a:bodyPr wrap="square" rtlCol="0">
            <a:spAutoFit/>
          </a:bodyPr>
          <a:lstStyle/>
          <a:p>
            <a:pPr algn="just"/>
            <a:r>
              <a:rPr lang="es-CO" sz="1350" b="1" dirty="0">
                <a:latin typeface="Arial Narrow" panose="020B0606020202030204" pitchFamily="34" charset="0"/>
              </a:rPr>
              <a:t>2009</a:t>
            </a:r>
          </a:p>
          <a:p>
            <a:pPr marL="285750" indent="-285750" algn="just">
              <a:buFont typeface="Arial" panose="020B0604020202020204" pitchFamily="34" charset="0"/>
              <a:buChar char="•"/>
            </a:pPr>
            <a:r>
              <a:rPr lang="es-CO" sz="1350" dirty="0">
                <a:latin typeface="Arial Narrow" panose="020B0606020202030204" pitchFamily="34" charset="0"/>
              </a:rPr>
              <a:t>80 FORMATOS ENTREGADOS</a:t>
            </a:r>
          </a:p>
          <a:p>
            <a:pPr marL="285750" indent="-285750" algn="just">
              <a:buFont typeface="Arial" panose="020B0604020202020204" pitchFamily="34" charset="0"/>
              <a:buChar char="•"/>
            </a:pPr>
            <a:r>
              <a:rPr lang="es-CO" sz="1350" dirty="0">
                <a:latin typeface="Arial Narrow" panose="020B0606020202030204" pitchFamily="34" charset="0"/>
              </a:rPr>
              <a:t>50 ESCRITOS </a:t>
            </a:r>
            <a:r>
              <a:rPr lang="es-CO" sz="1350" dirty="0" smtClean="0">
                <a:latin typeface="Arial Narrow" panose="020B0606020202030204" pitchFamily="34" charset="0"/>
              </a:rPr>
              <a:t>(OAPC2009) EN </a:t>
            </a:r>
            <a:r>
              <a:rPr lang="es-CO" sz="1350" dirty="0">
                <a:latin typeface="Arial Narrow" panose="020B0606020202030204" pitchFamily="34" charset="0"/>
              </a:rPr>
              <a:t>LAS JORNADAS Y 30 EN FORMATO DIGITAL</a:t>
            </a:r>
          </a:p>
          <a:p>
            <a:pPr marL="285750" indent="-285750" algn="just">
              <a:buFont typeface="Arial" panose="020B0604020202020204" pitchFamily="34" charset="0"/>
              <a:buChar char="•"/>
            </a:pPr>
            <a:r>
              <a:rPr lang="es-CO" sz="1350" dirty="0" smtClean="0">
                <a:latin typeface="Arial Narrow" panose="020B0606020202030204" pitchFamily="34" charset="0"/>
              </a:rPr>
              <a:t>Cinco facultades involucradas en este proceso de solicitud de espacios a partir de necesidades que tenían.</a:t>
            </a:r>
          </a:p>
          <a:p>
            <a:pPr algn="just"/>
            <a:endParaRPr lang="es-CO" sz="1350" dirty="0">
              <a:latin typeface="Arial Narrow" panose="020B0606020202030204" pitchFamily="34" charset="0"/>
            </a:endParaRPr>
          </a:p>
          <a:p>
            <a:pPr algn="just"/>
            <a:r>
              <a:rPr lang="es-CO" sz="1350" b="1" dirty="0">
                <a:latin typeface="Arial Narrow" panose="020B0606020202030204" pitchFamily="34" charset="0"/>
              </a:rPr>
              <a:t>2010</a:t>
            </a:r>
          </a:p>
          <a:p>
            <a:pPr marL="285750" indent="-285750" algn="just">
              <a:buFont typeface="Arial" panose="020B0604020202020204" pitchFamily="34" charset="0"/>
              <a:buChar char="•"/>
            </a:pPr>
            <a:r>
              <a:rPr lang="es-CO" sz="1350" dirty="0" smtClean="0">
                <a:latin typeface="Arial Narrow" panose="020B0606020202030204" pitchFamily="34" charset="0"/>
              </a:rPr>
              <a:t>Tabulación inicial de parte de infraestructura de investigaciones, presentando informes con los resultados, lo que permitió definir las necesidades del proyecto y una metodología inicial que incluiría procesos para complementación de la dinámica de diseño de los laboratorios</a:t>
            </a:r>
            <a:endParaRPr lang="es-CO" sz="1350" dirty="0">
              <a:latin typeface="Arial Narrow" panose="020B0606020202030204" pitchFamily="34" charset="0"/>
            </a:endParaRPr>
          </a:p>
        </p:txBody>
      </p:sp>
      <p:sp>
        <p:nvSpPr>
          <p:cNvPr id="8" name="Rectangle 7"/>
          <p:cNvSpPr/>
          <p:nvPr/>
        </p:nvSpPr>
        <p:spPr>
          <a:xfrm>
            <a:off x="6728659" y="1599054"/>
            <a:ext cx="2955093" cy="5455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table"/>
          <p:cNvPicPr/>
          <p:nvPr/>
        </p:nvPicPr>
        <p:blipFill rotWithShape="1">
          <a:blip r:embed="rId3">
            <a:extLst>
              <a:ext uri="{28A0092B-C50C-407E-A947-70E740481C1C}">
                <a14:useLocalDpi xmlns:a14="http://schemas.microsoft.com/office/drawing/2010/main" val="0"/>
              </a:ext>
            </a:extLst>
          </a:blip>
          <a:srcRect r="27024"/>
          <a:stretch/>
        </p:blipFill>
        <p:spPr bwMode="auto">
          <a:xfrm>
            <a:off x="543758" y="1885397"/>
            <a:ext cx="4340561" cy="1736934"/>
          </a:xfrm>
          <a:prstGeom prst="rect">
            <a:avLst/>
          </a:prstGeom>
          <a:ln>
            <a:noFill/>
          </a:ln>
          <a:extLst>
            <a:ext uri="{53640926-AAD7-44D8-BBD7-CCE9431645EC}">
              <a14:shadowObscured xmlns:a14="http://schemas.microsoft.com/office/drawing/2010/main"/>
            </a:ext>
          </a:extLst>
        </p:spPr>
      </p:pic>
      <p:graphicFrame>
        <p:nvGraphicFramePr>
          <p:cNvPr id="10" name="Table 9"/>
          <p:cNvGraphicFramePr>
            <a:graphicFrameLocks noGrp="1"/>
          </p:cNvGraphicFramePr>
          <p:nvPr>
            <p:extLst>
              <p:ext uri="{D42A27DB-BD31-4B8C-83A1-F6EECF244321}">
                <p14:modId xmlns:p14="http://schemas.microsoft.com/office/powerpoint/2010/main" val="3110880917"/>
              </p:ext>
            </p:extLst>
          </p:nvPr>
        </p:nvGraphicFramePr>
        <p:xfrm>
          <a:off x="1337807" y="4249000"/>
          <a:ext cx="2752459" cy="2498587"/>
        </p:xfrm>
        <a:graphic>
          <a:graphicData uri="http://schemas.openxmlformats.org/drawingml/2006/table">
            <a:tbl>
              <a:tblPr firstRow="1" firstCol="1" bandRow="1">
                <a:tableStyleId>{3B4B98B0-60AC-42C2-AFA5-B58CD77FA1E5}</a:tableStyleId>
              </a:tblPr>
              <a:tblGrid>
                <a:gridCol w="1669945"/>
                <a:gridCol w="1082514"/>
              </a:tblGrid>
              <a:tr h="367444">
                <a:tc>
                  <a:txBody>
                    <a:bodyPr/>
                    <a:lstStyle/>
                    <a:p>
                      <a:pPr algn="l">
                        <a:spcAft>
                          <a:spcPts val="0"/>
                        </a:spcAft>
                      </a:pPr>
                      <a:r>
                        <a:rPr lang="es-CO" sz="1200" dirty="0">
                          <a:effectLst/>
                          <a:latin typeface="Arial Narrow" panose="020B0606020202030204" pitchFamily="34" charset="0"/>
                        </a:rPr>
                        <a:t>PLANTA</a:t>
                      </a:r>
                      <a:endParaRPr lang="es-CO"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just">
                        <a:spcAft>
                          <a:spcPts val="0"/>
                        </a:spcAft>
                      </a:pPr>
                      <a:r>
                        <a:rPr lang="es-CO" sz="1200" dirty="0">
                          <a:effectLst/>
                          <a:latin typeface="Arial Narrow" panose="020B0606020202030204" pitchFamily="34" charset="0"/>
                        </a:rPr>
                        <a:t>M2 TOTALES </a:t>
                      </a:r>
                      <a:endParaRPr lang="es-CO"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r h="183722">
                <a:tc>
                  <a:txBody>
                    <a:bodyPr/>
                    <a:lstStyle/>
                    <a:p>
                      <a:pPr algn="l">
                        <a:spcAft>
                          <a:spcPts val="0"/>
                        </a:spcAft>
                      </a:pPr>
                      <a:r>
                        <a:rPr lang="es-CO" sz="1200">
                          <a:effectLst/>
                          <a:latin typeface="Arial Narrow" panose="020B0606020202030204" pitchFamily="34" charset="0"/>
                        </a:rPr>
                        <a:t>SOTANO 2</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r">
                        <a:spcAft>
                          <a:spcPts val="0"/>
                        </a:spcAft>
                      </a:pPr>
                      <a:r>
                        <a:rPr lang="es-CO" sz="1200">
                          <a:effectLst/>
                          <a:latin typeface="Arial Narrow" panose="020B0606020202030204" pitchFamily="34" charset="0"/>
                        </a:rPr>
                        <a:t>1214.77</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r h="183722">
                <a:tc>
                  <a:txBody>
                    <a:bodyPr/>
                    <a:lstStyle/>
                    <a:p>
                      <a:pPr algn="l">
                        <a:spcAft>
                          <a:spcPts val="0"/>
                        </a:spcAft>
                      </a:pPr>
                      <a:r>
                        <a:rPr lang="es-CO" sz="1200">
                          <a:effectLst/>
                          <a:latin typeface="Arial Narrow" panose="020B0606020202030204" pitchFamily="34" charset="0"/>
                        </a:rPr>
                        <a:t>SOTANO 1</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r">
                        <a:spcAft>
                          <a:spcPts val="0"/>
                        </a:spcAft>
                      </a:pPr>
                      <a:r>
                        <a:rPr lang="es-CO" sz="1200">
                          <a:effectLst/>
                          <a:latin typeface="Arial Narrow" panose="020B0606020202030204" pitchFamily="34" charset="0"/>
                        </a:rPr>
                        <a:t>360.83</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r h="183722">
                <a:tc>
                  <a:txBody>
                    <a:bodyPr/>
                    <a:lstStyle/>
                    <a:p>
                      <a:pPr algn="l">
                        <a:spcAft>
                          <a:spcPts val="0"/>
                        </a:spcAft>
                      </a:pPr>
                      <a:r>
                        <a:rPr lang="es-CO" sz="1200">
                          <a:effectLst/>
                          <a:latin typeface="Arial Narrow" panose="020B0606020202030204" pitchFamily="34" charset="0"/>
                        </a:rPr>
                        <a:t>SEMISOTANO</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r">
                        <a:spcAft>
                          <a:spcPts val="0"/>
                        </a:spcAft>
                      </a:pPr>
                      <a:r>
                        <a:rPr lang="es-CO" sz="1200">
                          <a:effectLst/>
                          <a:latin typeface="Arial Narrow" panose="020B0606020202030204" pitchFamily="34" charset="0"/>
                        </a:rPr>
                        <a:t>775.96</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r h="183722">
                <a:tc>
                  <a:txBody>
                    <a:bodyPr/>
                    <a:lstStyle/>
                    <a:p>
                      <a:pPr algn="l">
                        <a:spcAft>
                          <a:spcPts val="0"/>
                        </a:spcAft>
                      </a:pPr>
                      <a:r>
                        <a:rPr lang="es-CO" sz="1200" dirty="0">
                          <a:effectLst/>
                          <a:latin typeface="Arial Narrow" panose="020B0606020202030204" pitchFamily="34" charset="0"/>
                        </a:rPr>
                        <a:t>PISO 1</a:t>
                      </a:r>
                      <a:endParaRPr lang="es-CO"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r">
                        <a:spcAft>
                          <a:spcPts val="0"/>
                        </a:spcAft>
                      </a:pPr>
                      <a:r>
                        <a:rPr lang="es-CO" sz="1200">
                          <a:effectLst/>
                          <a:latin typeface="Arial Narrow" panose="020B0606020202030204" pitchFamily="34" charset="0"/>
                        </a:rPr>
                        <a:t>775.96</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r h="367444">
                <a:tc>
                  <a:txBody>
                    <a:bodyPr/>
                    <a:lstStyle/>
                    <a:p>
                      <a:pPr algn="l">
                        <a:spcAft>
                          <a:spcPts val="0"/>
                        </a:spcAft>
                      </a:pPr>
                      <a:r>
                        <a:rPr lang="es-CO" sz="1200">
                          <a:effectLst/>
                          <a:latin typeface="Arial Narrow" panose="020B0606020202030204" pitchFamily="34" charset="0"/>
                        </a:rPr>
                        <a:t>MEZANINE (PISO2)</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r">
                        <a:spcAft>
                          <a:spcPts val="0"/>
                        </a:spcAft>
                      </a:pPr>
                      <a:r>
                        <a:rPr lang="es-CO" sz="1200" dirty="0">
                          <a:effectLst/>
                          <a:latin typeface="Arial Narrow" panose="020B0606020202030204" pitchFamily="34" charset="0"/>
                        </a:rPr>
                        <a:t>786.89</a:t>
                      </a:r>
                      <a:endParaRPr lang="es-CO"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r h="183722">
                <a:tc>
                  <a:txBody>
                    <a:bodyPr/>
                    <a:lstStyle/>
                    <a:p>
                      <a:pPr algn="l">
                        <a:spcAft>
                          <a:spcPts val="0"/>
                        </a:spcAft>
                      </a:pPr>
                      <a:r>
                        <a:rPr lang="es-CO" sz="1200">
                          <a:effectLst/>
                          <a:latin typeface="Arial Narrow" panose="020B0606020202030204" pitchFamily="34" charset="0"/>
                        </a:rPr>
                        <a:t>PISO 3</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r">
                        <a:spcAft>
                          <a:spcPts val="0"/>
                        </a:spcAft>
                      </a:pPr>
                      <a:r>
                        <a:rPr lang="es-CO" sz="1200">
                          <a:effectLst/>
                          <a:latin typeface="Arial Narrow" panose="020B0606020202030204" pitchFamily="34" charset="0"/>
                        </a:rPr>
                        <a:t>786.89</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r h="367444">
                <a:tc>
                  <a:txBody>
                    <a:bodyPr/>
                    <a:lstStyle/>
                    <a:p>
                      <a:pPr algn="l">
                        <a:spcAft>
                          <a:spcPts val="0"/>
                        </a:spcAft>
                      </a:pPr>
                      <a:r>
                        <a:rPr lang="es-CO" sz="1200" dirty="0" smtClean="0">
                          <a:effectLst/>
                          <a:latin typeface="Arial Narrow" panose="020B0606020202030204" pitchFamily="34" charset="0"/>
                        </a:rPr>
                        <a:t>PISO</a:t>
                      </a:r>
                      <a:r>
                        <a:rPr lang="es-CO" sz="1200" baseline="0" dirty="0" smtClean="0">
                          <a:effectLst/>
                          <a:latin typeface="Arial Narrow" panose="020B0606020202030204" pitchFamily="34" charset="0"/>
                        </a:rPr>
                        <a:t> </a:t>
                      </a:r>
                      <a:r>
                        <a:rPr lang="es-CO" sz="1200" dirty="0" smtClean="0">
                          <a:effectLst/>
                          <a:latin typeface="Arial Narrow" panose="020B0606020202030204" pitchFamily="34" charset="0"/>
                        </a:rPr>
                        <a:t>4 </a:t>
                      </a:r>
                      <a:r>
                        <a:rPr lang="es-CO" sz="1200" dirty="0">
                          <a:effectLst/>
                          <a:latin typeface="Arial Narrow" panose="020B0606020202030204" pitchFamily="34" charset="0"/>
                        </a:rPr>
                        <a:t>(TERRAZA)</a:t>
                      </a:r>
                      <a:endParaRPr lang="es-CO"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r">
                        <a:spcAft>
                          <a:spcPts val="0"/>
                        </a:spcAft>
                      </a:pPr>
                      <a:r>
                        <a:rPr lang="es-CO" sz="1200">
                          <a:effectLst/>
                          <a:latin typeface="Arial Narrow" panose="020B0606020202030204" pitchFamily="34" charset="0"/>
                        </a:rPr>
                        <a:t>196.78</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r h="293923">
                <a:tc>
                  <a:txBody>
                    <a:bodyPr/>
                    <a:lstStyle/>
                    <a:p>
                      <a:pPr algn="l">
                        <a:spcAft>
                          <a:spcPts val="0"/>
                        </a:spcAft>
                      </a:pPr>
                      <a:r>
                        <a:rPr lang="es-CO" sz="1200">
                          <a:effectLst/>
                          <a:latin typeface="Arial Narrow" panose="020B0606020202030204" pitchFamily="34" charset="0"/>
                        </a:rPr>
                        <a:t>PISO 5</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r">
                        <a:spcAft>
                          <a:spcPts val="0"/>
                        </a:spcAft>
                      </a:pPr>
                      <a:r>
                        <a:rPr lang="es-CO" sz="1200">
                          <a:effectLst/>
                          <a:latin typeface="Arial Narrow" panose="020B0606020202030204" pitchFamily="34" charset="0"/>
                        </a:rPr>
                        <a:t>680.27</a:t>
                      </a:r>
                      <a:endParaRPr lang="es-CO" sz="120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r h="183722">
                <a:tc>
                  <a:txBody>
                    <a:bodyPr/>
                    <a:lstStyle/>
                    <a:p>
                      <a:pPr algn="l">
                        <a:spcAft>
                          <a:spcPts val="0"/>
                        </a:spcAft>
                      </a:pPr>
                      <a:r>
                        <a:rPr lang="es-CO" sz="1200" dirty="0">
                          <a:effectLst/>
                          <a:latin typeface="Arial Narrow" panose="020B0606020202030204" pitchFamily="34" charset="0"/>
                        </a:rPr>
                        <a:t>TOTAL</a:t>
                      </a:r>
                      <a:endParaRPr lang="es-CO"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c>
                  <a:txBody>
                    <a:bodyPr/>
                    <a:lstStyle/>
                    <a:p>
                      <a:pPr algn="r">
                        <a:spcAft>
                          <a:spcPts val="0"/>
                        </a:spcAft>
                      </a:pPr>
                      <a:r>
                        <a:rPr lang="es-CO" sz="1200" dirty="0">
                          <a:solidFill>
                            <a:srgbClr val="FF0000"/>
                          </a:solidFill>
                          <a:effectLst/>
                          <a:latin typeface="Arial Narrow" panose="020B0606020202030204" pitchFamily="34" charset="0"/>
                        </a:rPr>
                        <a:t>5578.35*</a:t>
                      </a:r>
                      <a:endParaRPr lang="es-CO" sz="12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3524" marR="93524" marT="0" marB="0" anchor="ctr"/>
                </a:tc>
              </a:tr>
            </a:tbl>
          </a:graphicData>
        </a:graphic>
      </p:graphicFrame>
      <p:sp>
        <p:nvSpPr>
          <p:cNvPr id="11" name="TextBox 10"/>
          <p:cNvSpPr txBox="1"/>
          <p:nvPr/>
        </p:nvSpPr>
        <p:spPr>
          <a:xfrm>
            <a:off x="1242350" y="3957786"/>
            <a:ext cx="3121175" cy="369332"/>
          </a:xfrm>
          <a:prstGeom prst="rect">
            <a:avLst/>
          </a:prstGeom>
          <a:noFill/>
        </p:spPr>
        <p:txBody>
          <a:bodyPr wrap="none" rtlCol="0">
            <a:spAutoFit/>
          </a:bodyPr>
          <a:lstStyle/>
          <a:p>
            <a:r>
              <a:rPr lang="es-CO" dirty="0" smtClean="0">
                <a:latin typeface="Arial Narrow" panose="020B0606020202030204" pitchFamily="34" charset="0"/>
              </a:rPr>
              <a:t>AREA REAL DISPONIBLE e-SIUD </a:t>
            </a:r>
            <a:endParaRPr lang="es-CO" dirty="0">
              <a:latin typeface="Arial Narrow" panose="020B0606020202030204" pitchFamily="34" charset="0"/>
            </a:endParaRPr>
          </a:p>
        </p:txBody>
      </p:sp>
      <p:sp>
        <p:nvSpPr>
          <p:cNvPr id="12" name="TextBox 11"/>
          <p:cNvSpPr txBox="1"/>
          <p:nvPr/>
        </p:nvSpPr>
        <p:spPr>
          <a:xfrm>
            <a:off x="1242350" y="6718635"/>
            <a:ext cx="6470287" cy="378565"/>
          </a:xfrm>
          <a:prstGeom prst="rect">
            <a:avLst/>
          </a:prstGeom>
          <a:noFill/>
        </p:spPr>
        <p:txBody>
          <a:bodyPr wrap="square" rtlCol="0">
            <a:spAutoFit/>
          </a:bodyPr>
          <a:lstStyle/>
          <a:p>
            <a:r>
              <a:rPr lang="es-CO" sz="1000" dirty="0" smtClean="0"/>
              <a:t>EXISITE LA POSIBILIDAD DE PASAR DE 7.000 A 10.000m2 DE ACUERDO A UN PLAN DE REGULARIZAION Y MANEJO QUE ESTÁ EN PROCESO CON PLANEACION DISTRITAL. </a:t>
            </a:r>
            <a:endParaRPr lang="es-CO" sz="1000" dirty="0"/>
          </a:p>
        </p:txBody>
      </p:sp>
      <p:sp>
        <p:nvSpPr>
          <p:cNvPr id="13" name="TextBox 12"/>
          <p:cNvSpPr txBox="1"/>
          <p:nvPr/>
        </p:nvSpPr>
        <p:spPr>
          <a:xfrm>
            <a:off x="3159424" y="877499"/>
            <a:ext cx="3734869" cy="369332"/>
          </a:xfrm>
          <a:prstGeom prst="rect">
            <a:avLst/>
          </a:prstGeom>
          <a:noFill/>
        </p:spPr>
        <p:txBody>
          <a:bodyPr wrap="none" rtlCol="0">
            <a:spAutoFit/>
          </a:bodyPr>
          <a:lstStyle/>
          <a:p>
            <a:r>
              <a:rPr lang="es-CO" dirty="0" smtClean="0">
                <a:latin typeface="Arial Narrow" panose="020B0606020202030204" pitchFamily="34" charset="0"/>
              </a:rPr>
              <a:t>PROCESO DE DEFINICION DEL e-SIUD </a:t>
            </a:r>
            <a:endParaRPr lang="es-CO" dirty="0">
              <a:latin typeface="Arial Narrow" panose="020B0606020202030204" pitchFamily="34" charset="0"/>
            </a:endParaRPr>
          </a:p>
        </p:txBody>
      </p:sp>
      <p:pic>
        <p:nvPicPr>
          <p:cNvPr id="14" name="Picture 6" descr="http://www.invicturs.com/wp-content/uploads/2011/08/quimi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35" y="4749916"/>
            <a:ext cx="2664296" cy="183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223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2280" y="2843733"/>
            <a:ext cx="4796076" cy="3000821"/>
          </a:xfrm>
          <a:prstGeom prst="rect">
            <a:avLst/>
          </a:prstGeom>
          <a:noFill/>
        </p:spPr>
        <p:txBody>
          <a:bodyPr wrap="square" rtlCol="0">
            <a:spAutoFit/>
          </a:bodyPr>
          <a:lstStyle/>
          <a:p>
            <a:pPr marL="285750" indent="-285750" algn="just">
              <a:buFont typeface="Arial" panose="020B0604020202020204" pitchFamily="34" charset="0"/>
              <a:buChar char="•"/>
            </a:pPr>
            <a:r>
              <a:rPr lang="es-CO" sz="1350" dirty="0" smtClean="0">
                <a:latin typeface="Arial Narrow" panose="020B0606020202030204" pitchFamily="34" charset="0"/>
              </a:rPr>
              <a:t>Se partió del alcance en </a:t>
            </a:r>
            <a:r>
              <a:rPr lang="es-CO" sz="1350" dirty="0" smtClean="0">
                <a:solidFill>
                  <a:schemeClr val="accent1">
                    <a:lumMod val="75000"/>
                  </a:schemeClr>
                </a:solidFill>
                <a:latin typeface="Arial Narrow" panose="020B0606020202030204" pitchFamily="34" charset="0"/>
              </a:rPr>
              <a:t>AREA </a:t>
            </a:r>
            <a:r>
              <a:rPr lang="es-CO" sz="1350" dirty="0">
                <a:solidFill>
                  <a:schemeClr val="accent1">
                    <a:lumMod val="75000"/>
                  </a:schemeClr>
                </a:solidFill>
                <a:latin typeface="Arial Narrow" panose="020B0606020202030204" pitchFamily="34" charset="0"/>
              </a:rPr>
              <a:t>REAL </a:t>
            </a:r>
            <a:r>
              <a:rPr lang="es-CO" sz="1350" dirty="0" smtClean="0">
                <a:latin typeface="Arial Narrow" panose="020B0606020202030204" pitchFamily="34" charset="0"/>
              </a:rPr>
              <a:t>Del proyecto</a:t>
            </a:r>
          </a:p>
          <a:p>
            <a:pPr marL="285750" indent="-285750" algn="just">
              <a:buFont typeface="Arial" panose="020B0604020202020204" pitchFamily="34" charset="0"/>
              <a:buChar char="•"/>
            </a:pPr>
            <a:r>
              <a:rPr lang="es-CO" sz="1350" dirty="0" smtClean="0">
                <a:latin typeface="Arial Narrow" panose="020B0606020202030204" pitchFamily="34" charset="0"/>
              </a:rPr>
              <a:t>Se organizaron los laboratorios según clasificación </a:t>
            </a:r>
            <a:r>
              <a:rPr lang="es-CO" sz="1350" dirty="0" smtClean="0">
                <a:solidFill>
                  <a:schemeClr val="accent1">
                    <a:lumMod val="75000"/>
                  </a:schemeClr>
                </a:solidFill>
                <a:latin typeface="Arial Narrow" panose="020B0606020202030204" pitchFamily="34" charset="0"/>
              </a:rPr>
              <a:t>UNESCO</a:t>
            </a:r>
            <a:r>
              <a:rPr lang="es-CO" sz="1350" dirty="0" smtClean="0">
                <a:latin typeface="Arial Narrow" panose="020B0606020202030204" pitchFamily="34" charset="0"/>
              </a:rPr>
              <a:t> Para involucrarse en situación mundial y ser competitivos la clasificación </a:t>
            </a:r>
          </a:p>
          <a:p>
            <a:pPr marL="285750" indent="-285750" algn="just">
              <a:buFont typeface="Arial" panose="020B0604020202020204" pitchFamily="34" charset="0"/>
              <a:buChar char="•"/>
            </a:pPr>
            <a:r>
              <a:rPr lang="es-CO" sz="1350" dirty="0" smtClean="0">
                <a:latin typeface="Arial Narrow" panose="020B0606020202030204" pitchFamily="34" charset="0"/>
              </a:rPr>
              <a:t>Arrojó dudas sobre los laboratorios solicitados, por lo que se iniciaría una investigación para conocer alcances de laboratorios actuales las áreas solicitadas por investigadores estaban mal dimensionadas debido a las bases de complementación de formularios medidas como flexibilidad, optimización de espacios, integración, complementación en dos fases: </a:t>
            </a:r>
            <a:r>
              <a:rPr lang="es-CO" sz="1350" dirty="0" smtClean="0">
                <a:solidFill>
                  <a:schemeClr val="accent1">
                    <a:lumMod val="75000"/>
                  </a:schemeClr>
                </a:solidFill>
                <a:latin typeface="Arial Narrow" panose="020B0606020202030204" pitchFamily="34" charset="0"/>
              </a:rPr>
              <a:t>PRIORIZACION </a:t>
            </a:r>
            <a:r>
              <a:rPr lang="es-CO" sz="1350" dirty="0">
                <a:solidFill>
                  <a:schemeClr val="accent1">
                    <a:lumMod val="75000"/>
                  </a:schemeClr>
                </a:solidFill>
                <a:latin typeface="Arial Narrow" panose="020B0606020202030204" pitchFamily="34" charset="0"/>
              </a:rPr>
              <a:t>Y FLEXIBILIZACION SERÍAN LOS RUMBOS DEL ACERCAMIENTO A LA REALIDAD DEL PROYECTO, </a:t>
            </a:r>
            <a:endParaRPr lang="es-CO" sz="1350" dirty="0" smtClean="0">
              <a:solidFill>
                <a:schemeClr val="accent1">
                  <a:lumMod val="75000"/>
                </a:schemeClr>
              </a:solidFill>
              <a:latin typeface="Arial Narrow" panose="020B0606020202030204" pitchFamily="34" charset="0"/>
            </a:endParaRPr>
          </a:p>
          <a:p>
            <a:pPr marL="285750" indent="-285750" algn="just">
              <a:buFont typeface="Arial" panose="020B0604020202020204" pitchFamily="34" charset="0"/>
              <a:buChar char="•"/>
            </a:pPr>
            <a:r>
              <a:rPr lang="es-CO" sz="1350" dirty="0" smtClean="0">
                <a:latin typeface="Arial Narrow" panose="020B0606020202030204" pitchFamily="34" charset="0"/>
              </a:rPr>
              <a:t>La solución es crear una metodología por medio de la creación y posterior implementación de un </a:t>
            </a:r>
            <a:r>
              <a:rPr lang="es-CO" sz="1350" b="1" dirty="0" smtClean="0">
                <a:solidFill>
                  <a:schemeClr val="accent1">
                    <a:lumMod val="75000"/>
                  </a:schemeClr>
                </a:solidFill>
                <a:latin typeface="Arial Narrow" panose="020B0606020202030204" pitchFamily="34" charset="0"/>
              </a:rPr>
              <a:t>PLAN </a:t>
            </a:r>
            <a:r>
              <a:rPr lang="es-CO" sz="1350" b="1" dirty="0">
                <a:solidFill>
                  <a:schemeClr val="accent1">
                    <a:lumMod val="75000"/>
                  </a:schemeClr>
                </a:solidFill>
                <a:latin typeface="Arial Narrow" panose="020B0606020202030204" pitchFamily="34" charset="0"/>
              </a:rPr>
              <a:t>MAESTRO ARQUITECTÓNICO DEL EDIFICIO</a:t>
            </a:r>
          </a:p>
        </p:txBody>
      </p:sp>
      <p:sp>
        <p:nvSpPr>
          <p:cNvPr id="3" name="TextBox 2"/>
          <p:cNvSpPr txBox="1"/>
          <p:nvPr/>
        </p:nvSpPr>
        <p:spPr>
          <a:xfrm>
            <a:off x="3442627" y="1123804"/>
            <a:ext cx="6324168" cy="854080"/>
          </a:xfrm>
          <a:prstGeom prst="rect">
            <a:avLst/>
          </a:prstGeom>
          <a:noFill/>
        </p:spPr>
        <p:txBody>
          <a:bodyPr wrap="none" rtlCol="0">
            <a:spAutoFit/>
          </a:bodyPr>
          <a:lstStyle/>
          <a:p>
            <a:pPr algn="r"/>
            <a:r>
              <a:rPr lang="es-CO" sz="4950" dirty="0" smtClean="0">
                <a:latin typeface="Arial Narrow" panose="020B0606020202030204" pitchFamily="34" charset="0"/>
              </a:rPr>
              <a:t>Conclusiones 2009 </a:t>
            </a:r>
            <a:r>
              <a:rPr lang="es-CO" sz="4950" dirty="0">
                <a:latin typeface="Arial Narrow" panose="020B0606020202030204" pitchFamily="34" charset="0"/>
              </a:rPr>
              <a:t>y 2010</a:t>
            </a:r>
          </a:p>
        </p:txBody>
      </p:sp>
      <p:sp>
        <p:nvSpPr>
          <p:cNvPr id="4" name="TextBox 3"/>
          <p:cNvSpPr txBox="1"/>
          <p:nvPr/>
        </p:nvSpPr>
        <p:spPr>
          <a:xfrm>
            <a:off x="8855167" y="1758593"/>
            <a:ext cx="907621" cy="415498"/>
          </a:xfrm>
          <a:prstGeom prst="rect">
            <a:avLst/>
          </a:prstGeom>
          <a:noFill/>
        </p:spPr>
        <p:txBody>
          <a:bodyPr wrap="none" rtlCol="0">
            <a:spAutoFit/>
          </a:bodyPr>
          <a:lstStyle/>
          <a:p>
            <a:r>
              <a:rPr lang="es-CO" sz="2100" dirty="0">
                <a:latin typeface="Arial Narrow" panose="020B0606020202030204" pitchFamily="34" charset="0"/>
              </a:rPr>
              <a:t>e-SIUD</a:t>
            </a:r>
          </a:p>
        </p:txBody>
      </p:sp>
      <p:sp>
        <p:nvSpPr>
          <p:cNvPr id="5" name="Rectangle 4"/>
          <p:cNvSpPr/>
          <p:nvPr/>
        </p:nvSpPr>
        <p:spPr>
          <a:xfrm>
            <a:off x="6807695" y="2140965"/>
            <a:ext cx="2955093" cy="5455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extBox 5"/>
          <p:cNvSpPr txBox="1"/>
          <p:nvPr/>
        </p:nvSpPr>
        <p:spPr>
          <a:xfrm>
            <a:off x="641763" y="2739303"/>
            <a:ext cx="3735318" cy="646331"/>
          </a:xfrm>
          <a:prstGeom prst="rect">
            <a:avLst/>
          </a:prstGeom>
          <a:noFill/>
        </p:spPr>
        <p:txBody>
          <a:bodyPr wrap="none" rtlCol="0">
            <a:spAutoFit/>
          </a:bodyPr>
          <a:lstStyle/>
          <a:p>
            <a:r>
              <a:rPr lang="es-CO" sz="3600" dirty="0" smtClean="0">
                <a:latin typeface="Arial Narrow" panose="020B0606020202030204" pitchFamily="34" charset="0"/>
              </a:rPr>
              <a:t>13.636m2 solicitados</a:t>
            </a:r>
            <a:endParaRPr lang="es-CO" sz="3600" dirty="0">
              <a:latin typeface="Arial Narrow" panose="020B0606020202030204" pitchFamily="34" charset="0"/>
            </a:endParaRPr>
          </a:p>
        </p:txBody>
      </p:sp>
      <p:sp>
        <p:nvSpPr>
          <p:cNvPr id="7" name="TextBox 6"/>
          <p:cNvSpPr txBox="1"/>
          <p:nvPr/>
        </p:nvSpPr>
        <p:spPr>
          <a:xfrm>
            <a:off x="951800" y="3636376"/>
            <a:ext cx="3183885" cy="800219"/>
          </a:xfrm>
          <a:prstGeom prst="rect">
            <a:avLst/>
          </a:prstGeom>
          <a:noFill/>
        </p:spPr>
        <p:txBody>
          <a:bodyPr wrap="none" rtlCol="0">
            <a:spAutoFit/>
          </a:bodyPr>
          <a:lstStyle/>
          <a:p>
            <a:r>
              <a:rPr lang="es-CO" sz="3200" dirty="0" smtClean="0">
                <a:solidFill>
                  <a:schemeClr val="accent1">
                    <a:lumMod val="75000"/>
                  </a:schemeClr>
                </a:solidFill>
                <a:latin typeface="Arial Narrow" panose="020B0606020202030204" pitchFamily="34" charset="0"/>
              </a:rPr>
              <a:t>5578m2 disponibles</a:t>
            </a:r>
          </a:p>
          <a:p>
            <a:r>
              <a:rPr lang="es-CO" sz="1400" dirty="0" smtClean="0">
                <a:solidFill>
                  <a:schemeClr val="accent1">
                    <a:lumMod val="75000"/>
                  </a:schemeClr>
                </a:solidFill>
                <a:latin typeface="Arial Narrow" panose="020B0606020202030204" pitchFamily="34" charset="0"/>
              </a:rPr>
              <a:t>7000 con áreas de servicio y zonas comunes </a:t>
            </a:r>
            <a:endParaRPr lang="es-CO" sz="1400" dirty="0">
              <a:solidFill>
                <a:schemeClr val="accent1">
                  <a:lumMod val="75000"/>
                </a:schemeClr>
              </a:solidFill>
              <a:latin typeface="Arial Narrow" panose="020B0606020202030204" pitchFamily="34" charset="0"/>
            </a:endParaRPr>
          </a:p>
        </p:txBody>
      </p:sp>
      <p:sp>
        <p:nvSpPr>
          <p:cNvPr id="8" name="TextBox 7"/>
          <p:cNvSpPr txBox="1"/>
          <p:nvPr/>
        </p:nvSpPr>
        <p:spPr>
          <a:xfrm>
            <a:off x="1568395" y="3267044"/>
            <a:ext cx="2117887" cy="369332"/>
          </a:xfrm>
          <a:prstGeom prst="rect">
            <a:avLst/>
          </a:prstGeom>
          <a:noFill/>
        </p:spPr>
        <p:txBody>
          <a:bodyPr wrap="none" rtlCol="0">
            <a:spAutoFit/>
          </a:bodyPr>
          <a:lstStyle/>
          <a:p>
            <a:r>
              <a:rPr lang="es-CO" dirty="0" smtClean="0">
                <a:solidFill>
                  <a:srgbClr val="FF0000"/>
                </a:solidFill>
                <a:latin typeface="Arial Narrow" panose="020B0606020202030204" pitchFamily="34" charset="0"/>
              </a:rPr>
              <a:t>244% </a:t>
            </a:r>
            <a:r>
              <a:rPr lang="es-CO" dirty="0" smtClean="0">
                <a:latin typeface="Arial Narrow" panose="020B0606020202030204" pitchFamily="34" charset="0"/>
              </a:rPr>
              <a:t>de área frente a </a:t>
            </a:r>
            <a:endParaRPr lang="es-CO" dirty="0">
              <a:latin typeface="Arial Narrow" panose="020B0606020202030204" pitchFamily="34" charset="0"/>
            </a:endParaRPr>
          </a:p>
        </p:txBody>
      </p:sp>
      <p:pic>
        <p:nvPicPr>
          <p:cNvPr id="9" name="Picture 2" descr="http://t2.gstatic.com/images?q=tbn:ANd9GcTI0vJnbLlPLO3nolXAIMxiHeh7MFuCxte7nSr8M7A5x9OmvJ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888" y="4638621"/>
            <a:ext cx="2121708" cy="2093544"/>
          </a:xfrm>
          <a:prstGeom prst="rect">
            <a:avLst/>
          </a:prstGeom>
          <a:noFill/>
          <a:extLst>
            <a:ext uri="{909E8E84-426E-40DD-AFC4-6F175D3DCCD1}">
              <a14:hiddenFill xmlns:a14="http://schemas.microsoft.com/office/drawing/2010/main">
                <a:solidFill>
                  <a:srgbClr val="FFFFFF"/>
                </a:solidFill>
              </a14:hiddenFill>
            </a:ext>
          </a:extLst>
        </p:spPr>
      </p:pic>
      <p:sp>
        <p:nvSpPr>
          <p:cNvPr id="10" name="1 Título"/>
          <p:cNvSpPr txBox="1">
            <a:spLocks/>
          </p:cNvSpPr>
          <p:nvPr/>
        </p:nvSpPr>
        <p:spPr>
          <a:xfrm>
            <a:off x="651446" y="35421"/>
            <a:ext cx="9069387" cy="576064"/>
          </a:xfrm>
          <a:prstGeom prst="rect">
            <a:avLst/>
          </a:prstGeom>
        </p:spPr>
        <p:txBody>
          <a:bodyPr/>
          <a:lstStyle>
            <a:lvl1pPr algn="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chemeClr val="bg1"/>
                </a:solidFill>
                <a:effectLst>
                  <a:outerShdw blurRad="38100" dist="38100" dir="2700000" algn="tl">
                    <a:srgbClr val="000000">
                      <a:alpha val="43137"/>
                    </a:srgbClr>
                  </a:outerShdw>
                </a:effectLst>
                <a:latin typeface="+mj-lt"/>
                <a:ea typeface="+mj-ea"/>
                <a:cs typeface="+mj-cs"/>
              </a:defRPr>
            </a:lvl1pPr>
            <a:lvl2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a:lstStyle>
          <a:p>
            <a:r>
              <a:rPr lang="es-ES" sz="2800" kern="0" dirty="0" smtClean="0"/>
              <a:t>e-SIUD</a:t>
            </a:r>
            <a:endParaRPr lang="es-ES" sz="2800" kern="0" dirty="0"/>
          </a:p>
        </p:txBody>
      </p:sp>
    </p:spTree>
    <p:extLst>
      <p:ext uri="{BB962C8B-B14F-4D97-AF65-F5344CB8AC3E}">
        <p14:creationId xmlns:p14="http://schemas.microsoft.com/office/powerpoint/2010/main" val="126464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76655" y="1931930"/>
            <a:ext cx="4569995" cy="1831079"/>
          </a:xfrm>
          <a:prstGeom prst="rect">
            <a:avLst/>
          </a:prstGeom>
          <a:noFill/>
        </p:spPr>
        <p:txBody>
          <a:bodyPr wrap="square" rtlCol="0">
            <a:spAutoFit/>
          </a:bodyPr>
          <a:lstStyle/>
          <a:p>
            <a:pPr marL="285750" indent="-285750">
              <a:buFont typeface="Arial" panose="020B0604020202020204" pitchFamily="34" charset="0"/>
              <a:buChar char="•"/>
            </a:pPr>
            <a:r>
              <a:rPr lang="es-CO" sz="1350" dirty="0" smtClean="0">
                <a:latin typeface="Arial Narrow" panose="020B0606020202030204" pitchFamily="34" charset="0"/>
              </a:rPr>
              <a:t>CREACION DEL MODELO EN 3D EN REVIT ARCHITECTURE</a:t>
            </a:r>
          </a:p>
          <a:p>
            <a:pPr marL="285750" indent="-285750">
              <a:buFont typeface="Arial" panose="020B0604020202020204" pitchFamily="34" charset="0"/>
              <a:buChar char="•"/>
            </a:pPr>
            <a:endParaRPr lang="es-CO" sz="1350" dirty="0">
              <a:latin typeface="Arial Narrow" panose="020B0606020202030204" pitchFamily="34" charset="0"/>
            </a:endParaRPr>
          </a:p>
          <a:p>
            <a:pPr marL="285750" indent="-285750">
              <a:buFont typeface="Arial" panose="020B0604020202020204" pitchFamily="34" charset="0"/>
              <a:buChar char="•"/>
            </a:pPr>
            <a:r>
              <a:rPr lang="es-CO" sz="1350" dirty="0" smtClean="0">
                <a:latin typeface="Arial Narrow" panose="020B0606020202030204" pitchFamily="34" charset="0"/>
              </a:rPr>
              <a:t>INCORPORACION DE BIM –REVIT</a:t>
            </a:r>
          </a:p>
          <a:p>
            <a:r>
              <a:rPr lang="es-CO" sz="1350" dirty="0" smtClean="0">
                <a:latin typeface="Arial Narrow" panose="020B0606020202030204" pitchFamily="34" charset="0"/>
              </a:rPr>
              <a:t>(BUILDING INFORMATION MODELING)</a:t>
            </a:r>
          </a:p>
          <a:p>
            <a:pPr marL="285750" indent="-285750">
              <a:buFont typeface="Arial" panose="020B0604020202020204" pitchFamily="34" charset="0"/>
              <a:buChar char="•"/>
            </a:pPr>
            <a:endParaRPr lang="es-CO" sz="1350" dirty="0">
              <a:latin typeface="Arial Narrow" panose="020B0606020202030204" pitchFamily="34" charset="0"/>
            </a:endParaRPr>
          </a:p>
          <a:p>
            <a:pPr marL="285750" indent="-285750">
              <a:buFont typeface="Arial" panose="020B0604020202020204" pitchFamily="34" charset="0"/>
              <a:buChar char="•"/>
            </a:pPr>
            <a:r>
              <a:rPr lang="es-CO" sz="1350" dirty="0" smtClean="0">
                <a:latin typeface="Arial Narrow" panose="020B0606020202030204" pitchFamily="34" charset="0"/>
              </a:rPr>
              <a:t>EL EDIFICIO EN SÍ, SE COMPORTARÁ COMO UN LABORATORIO</a:t>
            </a:r>
          </a:p>
          <a:p>
            <a:pPr marL="285750" indent="-285750">
              <a:buFont typeface="Arial" panose="020B0604020202020204" pitchFamily="34" charset="0"/>
              <a:buChar char="•"/>
            </a:pPr>
            <a:endParaRPr lang="es-CO" sz="1350" dirty="0">
              <a:latin typeface="Arial Narrow" panose="020B0606020202030204" pitchFamily="34" charset="0"/>
            </a:endParaRPr>
          </a:p>
          <a:p>
            <a:pPr marL="285750" indent="-285750">
              <a:buFont typeface="Arial" panose="020B0604020202020204" pitchFamily="34" charset="0"/>
              <a:buChar char="•"/>
            </a:pPr>
            <a:r>
              <a:rPr lang="es-CO" sz="1350" dirty="0" smtClean="0">
                <a:latin typeface="Arial Narrow" panose="020B0606020202030204" pitchFamily="34" charset="0"/>
              </a:rPr>
              <a:t>GOBERNACION ENTERA DEL EDIFICIO EN TIEMPO REAL</a:t>
            </a:r>
            <a:endParaRPr lang="es-CO" sz="1350" dirty="0">
              <a:latin typeface="Arial Narrow" panose="020B0606020202030204" pitchFamily="34" charset="0"/>
            </a:endParaRPr>
          </a:p>
        </p:txBody>
      </p:sp>
      <p:sp>
        <p:nvSpPr>
          <p:cNvPr id="11" name="TextBox 10"/>
          <p:cNvSpPr txBox="1"/>
          <p:nvPr/>
        </p:nvSpPr>
        <p:spPr>
          <a:xfrm>
            <a:off x="8739031" y="1256614"/>
            <a:ext cx="907621" cy="415498"/>
          </a:xfrm>
          <a:prstGeom prst="rect">
            <a:avLst/>
          </a:prstGeom>
          <a:noFill/>
        </p:spPr>
        <p:txBody>
          <a:bodyPr wrap="none" rtlCol="0">
            <a:spAutoFit/>
          </a:bodyPr>
          <a:lstStyle/>
          <a:p>
            <a:r>
              <a:rPr lang="es-CO" sz="2100" dirty="0">
                <a:latin typeface="Arial Narrow" panose="020B0606020202030204" pitchFamily="34" charset="0"/>
              </a:rPr>
              <a:t>e-SIUD</a:t>
            </a:r>
          </a:p>
        </p:txBody>
      </p:sp>
      <p:sp>
        <p:nvSpPr>
          <p:cNvPr id="12" name="Rectangle 11"/>
          <p:cNvSpPr/>
          <p:nvPr/>
        </p:nvSpPr>
        <p:spPr>
          <a:xfrm>
            <a:off x="6691559" y="1638986"/>
            <a:ext cx="2955093" cy="5455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 name="Picture 13"/>
          <p:cNvPicPr>
            <a:picLocks noChangeAspect="1"/>
          </p:cNvPicPr>
          <p:nvPr/>
        </p:nvPicPr>
        <p:blipFill rotWithShape="1">
          <a:blip r:embed="rId2"/>
          <a:srcRect l="17204" t="11979" r="17594" b="16666"/>
          <a:stretch/>
        </p:blipFill>
        <p:spPr>
          <a:xfrm>
            <a:off x="506659" y="1990221"/>
            <a:ext cx="4338562" cy="2669384"/>
          </a:xfrm>
          <a:prstGeom prst="rect">
            <a:avLst/>
          </a:prstGeom>
        </p:spPr>
      </p:pic>
      <p:pic>
        <p:nvPicPr>
          <p:cNvPr id="15" name="Picture 14"/>
          <p:cNvPicPr>
            <a:picLocks noChangeAspect="1"/>
          </p:cNvPicPr>
          <p:nvPr/>
        </p:nvPicPr>
        <p:blipFill rotWithShape="1">
          <a:blip r:embed="rId3"/>
          <a:srcRect l="24" t="-347" r="220" b="4861"/>
          <a:stretch/>
        </p:blipFill>
        <p:spPr>
          <a:xfrm>
            <a:off x="4104208" y="4067869"/>
            <a:ext cx="5542443" cy="2982723"/>
          </a:xfrm>
          <a:prstGeom prst="rect">
            <a:avLst/>
          </a:prstGeom>
        </p:spPr>
      </p:pic>
      <p:pic>
        <p:nvPicPr>
          <p:cNvPr id="16" name="Picture 6" descr="http://t2.gstatic.com/images?q=tbn:ANd9GcTruz-T6gtgYGp-WvXoKj-GfKZM3uPSv1QLQ1B3yYXlL7FruXu9l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858" y="5140723"/>
            <a:ext cx="28003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81245" y="915763"/>
            <a:ext cx="7271093" cy="369332"/>
          </a:xfrm>
          <a:prstGeom prst="rect">
            <a:avLst/>
          </a:prstGeom>
          <a:noFill/>
        </p:spPr>
        <p:txBody>
          <a:bodyPr wrap="none" rtlCol="0">
            <a:spAutoFit/>
          </a:bodyPr>
          <a:lstStyle/>
          <a:p>
            <a:r>
              <a:rPr lang="es-CO" dirty="0" smtClean="0">
                <a:latin typeface="Arial Narrow" panose="020B0606020202030204" pitchFamily="34" charset="0"/>
              </a:rPr>
              <a:t>PERFECCIONAMIENTO DEL PROYECTO CON </a:t>
            </a:r>
            <a:r>
              <a:rPr lang="es-CO" b="1" dirty="0" smtClean="0">
                <a:latin typeface="Arial Narrow" panose="020B0606020202030204" pitchFamily="34" charset="0"/>
              </a:rPr>
              <a:t>PERSPECTIVA INTERNACIONAL</a:t>
            </a:r>
            <a:endParaRPr lang="es-CO" b="1" dirty="0">
              <a:latin typeface="Arial Narrow" panose="020B0606020202030204" pitchFamily="34" charset="0"/>
            </a:endParaRPr>
          </a:p>
        </p:txBody>
      </p:sp>
      <p:sp>
        <p:nvSpPr>
          <p:cNvPr id="18" name="TextBox 17"/>
          <p:cNvSpPr txBox="1"/>
          <p:nvPr/>
        </p:nvSpPr>
        <p:spPr>
          <a:xfrm>
            <a:off x="8301409" y="638002"/>
            <a:ext cx="1345241" cy="854080"/>
          </a:xfrm>
          <a:prstGeom prst="rect">
            <a:avLst/>
          </a:prstGeom>
          <a:noFill/>
        </p:spPr>
        <p:txBody>
          <a:bodyPr wrap="none" rtlCol="0">
            <a:spAutoFit/>
          </a:bodyPr>
          <a:lstStyle/>
          <a:p>
            <a:pPr algn="r"/>
            <a:r>
              <a:rPr lang="es-CO" sz="4950" dirty="0" smtClean="0">
                <a:latin typeface="Arial Narrow" panose="020B0606020202030204" pitchFamily="34" charset="0"/>
              </a:rPr>
              <a:t>2012</a:t>
            </a:r>
            <a:endParaRPr lang="es-CO" sz="4950" dirty="0">
              <a:latin typeface="Arial Narrow" panose="020B0606020202030204" pitchFamily="34" charset="0"/>
            </a:endParaRPr>
          </a:p>
        </p:txBody>
      </p:sp>
      <p:sp>
        <p:nvSpPr>
          <p:cNvPr id="19" name="1 Título"/>
          <p:cNvSpPr txBox="1">
            <a:spLocks/>
          </p:cNvSpPr>
          <p:nvPr/>
        </p:nvSpPr>
        <p:spPr>
          <a:xfrm>
            <a:off x="651446" y="35421"/>
            <a:ext cx="9069387" cy="576064"/>
          </a:xfrm>
          <a:prstGeom prst="rect">
            <a:avLst/>
          </a:prstGeom>
        </p:spPr>
        <p:txBody>
          <a:bodyPr/>
          <a:lstStyle>
            <a:lvl1pPr algn="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chemeClr val="bg1"/>
                </a:solidFill>
                <a:effectLst>
                  <a:outerShdw blurRad="38100" dist="38100" dir="2700000" algn="tl">
                    <a:srgbClr val="000000">
                      <a:alpha val="43137"/>
                    </a:srgbClr>
                  </a:outerShdw>
                </a:effectLst>
                <a:latin typeface="+mj-lt"/>
                <a:ea typeface="+mj-ea"/>
                <a:cs typeface="+mj-cs"/>
              </a:defRPr>
            </a:lvl1pPr>
            <a:lvl2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a:lstStyle>
          <a:p>
            <a:r>
              <a:rPr lang="es-ES" sz="2800" kern="0" dirty="0" smtClean="0"/>
              <a:t>e-SIUD</a:t>
            </a:r>
            <a:endParaRPr lang="es-ES" sz="2800" kern="0" dirty="0"/>
          </a:p>
        </p:txBody>
      </p:sp>
    </p:spTree>
    <p:extLst>
      <p:ext uri="{BB962C8B-B14F-4D97-AF65-F5344CB8AC3E}">
        <p14:creationId xmlns:p14="http://schemas.microsoft.com/office/powerpoint/2010/main" val="110733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tatic.plataformaarquitectura.cl/wp-content/uploads/2009/04/esquema-bim.jpg"/>
          <p:cNvPicPr>
            <a:picLocks noChangeAspect="1" noChangeArrowheads="1"/>
          </p:cNvPicPr>
          <p:nvPr/>
        </p:nvPicPr>
        <p:blipFill rotWithShape="1">
          <a:blip r:embed="rId2">
            <a:extLst>
              <a:ext uri="{28A0092B-C50C-407E-A947-70E740481C1C}">
                <a14:useLocalDpi xmlns:a14="http://schemas.microsoft.com/office/drawing/2010/main" val="0"/>
              </a:ext>
            </a:extLst>
          </a:blip>
          <a:srcRect l="4721" t="3805" r="4511" b="3605"/>
          <a:stretch/>
        </p:blipFill>
        <p:spPr bwMode="auto">
          <a:xfrm>
            <a:off x="975147" y="1654484"/>
            <a:ext cx="4842798" cy="4534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905" y="1956746"/>
            <a:ext cx="3477584" cy="3416320"/>
          </a:xfrm>
          <a:prstGeom prst="rect">
            <a:avLst/>
          </a:prstGeom>
          <a:noFill/>
        </p:spPr>
        <p:txBody>
          <a:bodyPr wrap="square" rtlCol="0">
            <a:spAutoFit/>
          </a:bodyPr>
          <a:lstStyle/>
          <a:p>
            <a:pPr marL="285750" indent="-285750" algn="just">
              <a:buFont typeface="Arial" panose="020B0604020202020204" pitchFamily="34" charset="0"/>
              <a:buChar char="•"/>
            </a:pPr>
            <a:r>
              <a:rPr lang="es-CO" sz="1350" dirty="0" smtClean="0">
                <a:latin typeface="Arial Narrow" panose="020B0606020202030204" pitchFamily="34" charset="0"/>
              </a:rPr>
              <a:t>Se direccionó el rumbo del proyecto creando una investigación aplicada que definiría           EL PLAN ARQUITECTÓNICO DEL EDIFICIO, con la puesta en marcha con herramientas BIM de 10 prototipos, 2 por cada unidad de investigación</a:t>
            </a:r>
          </a:p>
          <a:p>
            <a:pPr marL="285750" indent="-285750" algn="just">
              <a:buFont typeface="Arial" panose="020B0604020202020204" pitchFamily="34" charset="0"/>
              <a:buChar char="•"/>
            </a:pPr>
            <a:r>
              <a:rPr lang="es-CO" sz="1350" dirty="0" smtClean="0">
                <a:latin typeface="Arial Narrow" panose="020B0606020202030204" pitchFamily="34" charset="0"/>
              </a:rPr>
              <a:t>Se espera entregar un plan que sirva de guía para la construcción y puesta en marcha del edificio con exposición a cambios y conocimiento de estos en tiempo real </a:t>
            </a:r>
          </a:p>
          <a:p>
            <a:pPr marL="285750" indent="-285750" algn="just">
              <a:buFont typeface="Arial" panose="020B0604020202020204" pitchFamily="34" charset="0"/>
              <a:buChar char="•"/>
            </a:pPr>
            <a:r>
              <a:rPr lang="es-CO" sz="1350" dirty="0" smtClean="0">
                <a:latin typeface="Arial Narrow" panose="020B0606020202030204" pitchFamily="34" charset="0"/>
              </a:rPr>
              <a:t>Actualmente se hace un inventario de equipos robustos para definir la PRIORIZACIÓN</a:t>
            </a:r>
          </a:p>
          <a:p>
            <a:pPr marL="285750" indent="-285750" algn="just">
              <a:buFont typeface="Arial" panose="020B0604020202020204" pitchFamily="34" charset="0"/>
              <a:buChar char="•"/>
            </a:pPr>
            <a:r>
              <a:rPr lang="es-CO" sz="1350" dirty="0" smtClean="0">
                <a:latin typeface="Arial Narrow" panose="020B0606020202030204" pitchFamily="34" charset="0"/>
              </a:rPr>
              <a:t>La primera facultad es Medio </a:t>
            </a:r>
            <a:r>
              <a:rPr lang="es-CO" sz="1350" dirty="0">
                <a:latin typeface="Arial Narrow" panose="020B0606020202030204" pitchFamily="34" charset="0"/>
              </a:rPr>
              <a:t>A</a:t>
            </a:r>
            <a:r>
              <a:rPr lang="es-CO" sz="1350" dirty="0" smtClean="0">
                <a:latin typeface="Arial Narrow" panose="020B0606020202030204" pitchFamily="34" charset="0"/>
              </a:rPr>
              <a:t>mbiente, con la que se está haciendo el ejercicio de inventarios y se espera terminar esta semana con este proceso</a:t>
            </a:r>
          </a:p>
        </p:txBody>
      </p:sp>
      <p:sp>
        <p:nvSpPr>
          <p:cNvPr id="4" name="TextBox 3"/>
          <p:cNvSpPr txBox="1"/>
          <p:nvPr/>
        </p:nvSpPr>
        <p:spPr>
          <a:xfrm>
            <a:off x="8671960" y="1309233"/>
            <a:ext cx="907621" cy="415498"/>
          </a:xfrm>
          <a:prstGeom prst="rect">
            <a:avLst/>
          </a:prstGeom>
          <a:noFill/>
        </p:spPr>
        <p:txBody>
          <a:bodyPr wrap="none" rtlCol="0">
            <a:spAutoFit/>
          </a:bodyPr>
          <a:lstStyle/>
          <a:p>
            <a:r>
              <a:rPr lang="es-CO" sz="2100" dirty="0">
                <a:latin typeface="Arial Narrow" panose="020B0606020202030204" pitchFamily="34" charset="0"/>
              </a:rPr>
              <a:t>e-SIUD</a:t>
            </a:r>
          </a:p>
        </p:txBody>
      </p:sp>
      <p:sp>
        <p:nvSpPr>
          <p:cNvPr id="5" name="Rectangle 4"/>
          <p:cNvSpPr/>
          <p:nvPr/>
        </p:nvSpPr>
        <p:spPr>
          <a:xfrm>
            <a:off x="6624488" y="1691605"/>
            <a:ext cx="2955093" cy="5455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extBox 5"/>
          <p:cNvSpPr txBox="1"/>
          <p:nvPr/>
        </p:nvSpPr>
        <p:spPr>
          <a:xfrm>
            <a:off x="1617862" y="885422"/>
            <a:ext cx="6260945" cy="307777"/>
          </a:xfrm>
          <a:prstGeom prst="rect">
            <a:avLst/>
          </a:prstGeom>
          <a:noFill/>
        </p:spPr>
        <p:txBody>
          <a:bodyPr wrap="none" rtlCol="0">
            <a:spAutoFit/>
          </a:bodyPr>
          <a:lstStyle/>
          <a:p>
            <a:r>
              <a:rPr lang="es-CO" sz="1400" dirty="0" smtClean="0">
                <a:latin typeface="Arial Narrow" panose="020B0606020202030204" pitchFamily="34" charset="0"/>
              </a:rPr>
              <a:t>FLEXIBILIDAD – OPTIMIZACION DE ESPACIOS – INTEGRACION – COMPLEMENTACION</a:t>
            </a:r>
          </a:p>
        </p:txBody>
      </p:sp>
      <p:sp>
        <p:nvSpPr>
          <p:cNvPr id="7" name="TextBox 6"/>
          <p:cNvSpPr txBox="1"/>
          <p:nvPr/>
        </p:nvSpPr>
        <p:spPr>
          <a:xfrm>
            <a:off x="2473897" y="1060740"/>
            <a:ext cx="4420697" cy="461665"/>
          </a:xfrm>
          <a:prstGeom prst="rect">
            <a:avLst/>
          </a:prstGeom>
          <a:noFill/>
        </p:spPr>
        <p:txBody>
          <a:bodyPr wrap="none" rtlCol="0">
            <a:spAutoFit/>
          </a:bodyPr>
          <a:lstStyle/>
          <a:p>
            <a:r>
              <a:rPr lang="es-CO" sz="2400" dirty="0" smtClean="0">
                <a:solidFill>
                  <a:schemeClr val="accent1">
                    <a:lumMod val="75000"/>
                  </a:schemeClr>
                </a:solidFill>
                <a:latin typeface="Arial Narrow" panose="020B0606020202030204" pitchFamily="34" charset="0"/>
              </a:rPr>
              <a:t>PRIORIZACION Y FLEXIBILIZACION</a:t>
            </a:r>
            <a:endParaRPr lang="es-CO" sz="2400" dirty="0">
              <a:solidFill>
                <a:schemeClr val="accent1">
                  <a:lumMod val="75000"/>
                </a:schemeClr>
              </a:solidFill>
              <a:latin typeface="Arial Narrow" panose="020B0606020202030204" pitchFamily="34" charset="0"/>
            </a:endParaRPr>
          </a:p>
        </p:txBody>
      </p:sp>
      <p:sp>
        <p:nvSpPr>
          <p:cNvPr id="8" name="TextBox 7"/>
          <p:cNvSpPr txBox="1"/>
          <p:nvPr/>
        </p:nvSpPr>
        <p:spPr>
          <a:xfrm>
            <a:off x="7704873" y="6149916"/>
            <a:ext cx="1934173" cy="923330"/>
          </a:xfrm>
          <a:prstGeom prst="rect">
            <a:avLst/>
          </a:prstGeom>
          <a:noFill/>
        </p:spPr>
        <p:txBody>
          <a:bodyPr wrap="square" rtlCol="0">
            <a:spAutoFit/>
          </a:bodyPr>
          <a:lstStyle/>
          <a:p>
            <a:r>
              <a:rPr lang="es-CO" b="1" dirty="0" smtClean="0">
                <a:latin typeface="Arial Narrow" panose="020B0606020202030204" pitchFamily="34" charset="0"/>
              </a:rPr>
              <a:t>PLAN MAESTRO ARQUITECTONICO DEL e-SIUD</a:t>
            </a:r>
            <a:endParaRPr lang="es-CO" b="1" dirty="0">
              <a:latin typeface="Arial Narrow" panose="020B0606020202030204" pitchFamily="34" charset="0"/>
            </a:endParaRPr>
          </a:p>
        </p:txBody>
      </p:sp>
      <p:sp>
        <p:nvSpPr>
          <p:cNvPr id="9" name="TextBox 8"/>
          <p:cNvSpPr txBox="1"/>
          <p:nvPr/>
        </p:nvSpPr>
        <p:spPr>
          <a:xfrm>
            <a:off x="439588" y="6272331"/>
            <a:ext cx="7205819" cy="769441"/>
          </a:xfrm>
          <a:prstGeom prst="rect">
            <a:avLst/>
          </a:prstGeom>
          <a:noFill/>
        </p:spPr>
        <p:txBody>
          <a:bodyPr wrap="none" rtlCol="0">
            <a:spAutoFit/>
          </a:bodyPr>
          <a:lstStyle/>
          <a:p>
            <a:pPr marL="171450" indent="-171450" algn="r">
              <a:buFont typeface="Arial" panose="020B0604020202020204" pitchFamily="34" charset="0"/>
              <a:buChar char="•"/>
            </a:pPr>
            <a:r>
              <a:rPr lang="es-CO" sz="1100" dirty="0" smtClean="0">
                <a:latin typeface="Arial Narrow" panose="020B0606020202030204" pitchFamily="34" charset="0"/>
              </a:rPr>
              <a:t>ANALISIS Y DEFINICION DE VARIABLES AMBIENTALES, TECNICAS, FUNCIONALES, ESPACIALES Y ESTETICAS</a:t>
            </a:r>
          </a:p>
          <a:p>
            <a:pPr marL="171450" indent="-171450" algn="r">
              <a:buFont typeface="Arial" panose="020B0604020202020204" pitchFamily="34" charset="0"/>
              <a:buChar char="•"/>
            </a:pPr>
            <a:r>
              <a:rPr lang="es-CO" sz="1100" dirty="0" smtClean="0">
                <a:latin typeface="Arial Narrow" panose="020B0606020202030204" pitchFamily="34" charset="0"/>
              </a:rPr>
              <a:t>RECOLECCION DE DATOS, ORGANIZACIÓN Y DEFINICION DE LA MATRIZ Y PROTOTIPOS</a:t>
            </a:r>
          </a:p>
          <a:p>
            <a:pPr marL="171450" indent="-171450" algn="r">
              <a:buFont typeface="Arial" panose="020B0604020202020204" pitchFamily="34" charset="0"/>
              <a:buChar char="•"/>
            </a:pPr>
            <a:r>
              <a:rPr lang="es-CO" sz="1100" dirty="0" smtClean="0">
                <a:latin typeface="Arial Narrow" panose="020B0606020202030204" pitchFamily="34" charset="0"/>
              </a:rPr>
              <a:t>DIAGNOSTICO Y EVALUACION PARA SELECCIÓN DE CARACTERISTICAS, INSTRUMENTOS Y PROCEDIMIENTOS  DEL PLAN</a:t>
            </a:r>
          </a:p>
          <a:p>
            <a:pPr marL="171450" indent="-171450" algn="r">
              <a:buFont typeface="Arial" panose="020B0604020202020204" pitchFamily="34" charset="0"/>
              <a:buChar char="•"/>
            </a:pPr>
            <a:r>
              <a:rPr lang="es-CO" sz="1100" dirty="0" smtClean="0">
                <a:latin typeface="Arial Narrow" panose="020B0606020202030204" pitchFamily="34" charset="0"/>
              </a:rPr>
              <a:t>VALIDACIONES TECNICAS Y APROBACIONES POR USUARIOS, DIRECTIVOS Y ESPECIALISTAS </a:t>
            </a:r>
          </a:p>
        </p:txBody>
      </p:sp>
      <p:sp>
        <p:nvSpPr>
          <p:cNvPr id="10" name="TextBox 9"/>
          <p:cNvSpPr txBox="1"/>
          <p:nvPr/>
        </p:nvSpPr>
        <p:spPr>
          <a:xfrm>
            <a:off x="8256792" y="630441"/>
            <a:ext cx="1345241" cy="854080"/>
          </a:xfrm>
          <a:prstGeom prst="rect">
            <a:avLst/>
          </a:prstGeom>
          <a:noFill/>
        </p:spPr>
        <p:txBody>
          <a:bodyPr wrap="none" rtlCol="0">
            <a:spAutoFit/>
          </a:bodyPr>
          <a:lstStyle/>
          <a:p>
            <a:pPr algn="r"/>
            <a:r>
              <a:rPr lang="es-CO" sz="4950" dirty="0" smtClean="0">
                <a:latin typeface="Arial Narrow" panose="020B0606020202030204" pitchFamily="34" charset="0"/>
              </a:rPr>
              <a:t>2013</a:t>
            </a:r>
            <a:endParaRPr lang="es-CO" sz="4950" dirty="0">
              <a:latin typeface="Arial Narrow" panose="020B0606020202030204" pitchFamily="34" charset="0"/>
            </a:endParaRPr>
          </a:p>
        </p:txBody>
      </p:sp>
      <p:sp>
        <p:nvSpPr>
          <p:cNvPr id="11" name="1 Título"/>
          <p:cNvSpPr txBox="1">
            <a:spLocks/>
          </p:cNvSpPr>
          <p:nvPr/>
        </p:nvSpPr>
        <p:spPr>
          <a:xfrm>
            <a:off x="651446" y="35421"/>
            <a:ext cx="9069387" cy="576064"/>
          </a:xfrm>
          <a:prstGeom prst="rect">
            <a:avLst/>
          </a:prstGeom>
        </p:spPr>
        <p:txBody>
          <a:bodyPr/>
          <a:lstStyle>
            <a:lvl1pPr algn="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chemeClr val="bg1"/>
                </a:solidFill>
                <a:effectLst>
                  <a:outerShdw blurRad="38100" dist="38100" dir="2700000" algn="tl">
                    <a:srgbClr val="000000">
                      <a:alpha val="43137"/>
                    </a:srgbClr>
                  </a:outerShdw>
                </a:effectLst>
                <a:latin typeface="+mj-lt"/>
                <a:ea typeface="+mj-ea"/>
                <a:cs typeface="+mj-cs"/>
              </a:defRPr>
            </a:lvl1pPr>
            <a:lvl2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a:lstStyle>
          <a:p>
            <a:r>
              <a:rPr lang="es-ES" sz="2800" kern="0" dirty="0" smtClean="0"/>
              <a:t>e-SIUD</a:t>
            </a:r>
            <a:endParaRPr lang="es-ES" sz="2800" kern="0" dirty="0"/>
          </a:p>
        </p:txBody>
      </p:sp>
    </p:spTree>
    <p:extLst>
      <p:ext uri="{BB962C8B-B14F-4D97-AF65-F5344CB8AC3E}">
        <p14:creationId xmlns:p14="http://schemas.microsoft.com/office/powerpoint/2010/main" val="85846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0905" y="1956746"/>
            <a:ext cx="3477584" cy="4342599"/>
          </a:xfrm>
          <a:prstGeom prst="rect">
            <a:avLst/>
          </a:prstGeom>
          <a:noFill/>
        </p:spPr>
        <p:txBody>
          <a:bodyPr wrap="square" rtlCol="0">
            <a:spAutoFit/>
          </a:bodyPr>
          <a:lstStyle/>
          <a:p>
            <a:pPr algn="just"/>
            <a:r>
              <a:rPr lang="es-CO" sz="1350" dirty="0" smtClean="0">
                <a:latin typeface="Arial Narrow" panose="020B0606020202030204" pitchFamily="34" charset="0"/>
              </a:rPr>
              <a:t>Actualmente, el proceso de la definición de áreas de este edificio, se encuentra en su etapa final, en donde se han realizado inventarios de equipos robustos dentro de la universidad, con el objetivo de enviarlos al e-SIUD; esto con base en la decisión de Planeación de enviar únicamente a este edificio áreas para grupos, no laboratorios por grupos de investigación, que desarrollen investigaciones netamente científicas.</a:t>
            </a:r>
          </a:p>
          <a:p>
            <a:pPr algn="just"/>
            <a:endParaRPr lang="es-CO" sz="1350" dirty="0">
              <a:latin typeface="Arial Narrow" panose="020B0606020202030204" pitchFamily="34" charset="0"/>
            </a:endParaRPr>
          </a:p>
          <a:p>
            <a:pPr algn="just"/>
            <a:r>
              <a:rPr lang="es-CO" sz="1350" dirty="0" smtClean="0">
                <a:latin typeface="Arial Narrow" panose="020B0606020202030204" pitchFamily="34" charset="0"/>
              </a:rPr>
              <a:t>Este proceso ya está terminando, se agruparan los grupos y sus equipos robustos con base a su tipo y a la clasificación UNESCO, para que este edificio cumpla con estándares internacionales y poder prestar los servicios de investigación y venta de productos</a:t>
            </a:r>
            <a:r>
              <a:rPr lang="es-CO" sz="1350" dirty="0" smtClean="0">
                <a:latin typeface="Arial Narrow" panose="020B0606020202030204" pitchFamily="34" charset="0"/>
              </a:rPr>
              <a:t>. </a:t>
            </a:r>
            <a:endParaRPr lang="es-CO" sz="1350" dirty="0" smtClean="0">
              <a:latin typeface="Arial Narrow" panose="020B0606020202030204" pitchFamily="34" charset="0"/>
            </a:endParaRPr>
          </a:p>
          <a:p>
            <a:pPr algn="just"/>
            <a:endParaRPr lang="es-CO" sz="1350" dirty="0">
              <a:latin typeface="Arial Narrow" panose="020B0606020202030204" pitchFamily="34" charset="0"/>
            </a:endParaRPr>
          </a:p>
          <a:p>
            <a:pPr algn="just"/>
            <a:r>
              <a:rPr lang="es-CO" sz="1350" dirty="0" smtClean="0">
                <a:latin typeface="Arial Narrow" panose="020B0606020202030204" pitchFamily="34" charset="0"/>
              </a:rPr>
              <a:t>Los espacios serán adjudicados como AREAS no como laboratorios, ya que esto permite que se puedan transformar los espacios de acuerdo a las necesidades de la infraestructura de la universidad. </a:t>
            </a:r>
          </a:p>
          <a:p>
            <a:pPr algn="just"/>
            <a:endParaRPr lang="es-CO" sz="1350" dirty="0" smtClean="0">
              <a:latin typeface="Arial Narrow" panose="020B0606020202030204" pitchFamily="34" charset="0"/>
            </a:endParaRPr>
          </a:p>
        </p:txBody>
      </p:sp>
      <p:sp>
        <p:nvSpPr>
          <p:cNvPr id="3" name="TextBox 2"/>
          <p:cNvSpPr txBox="1"/>
          <p:nvPr/>
        </p:nvSpPr>
        <p:spPr>
          <a:xfrm>
            <a:off x="8671960" y="1309233"/>
            <a:ext cx="907621" cy="415498"/>
          </a:xfrm>
          <a:prstGeom prst="rect">
            <a:avLst/>
          </a:prstGeom>
          <a:noFill/>
        </p:spPr>
        <p:txBody>
          <a:bodyPr wrap="none" rtlCol="0">
            <a:spAutoFit/>
          </a:bodyPr>
          <a:lstStyle/>
          <a:p>
            <a:r>
              <a:rPr lang="es-CO" sz="2100" dirty="0">
                <a:latin typeface="Arial Narrow" panose="020B0606020202030204" pitchFamily="34" charset="0"/>
              </a:rPr>
              <a:t>e-SIUD</a:t>
            </a:r>
          </a:p>
        </p:txBody>
      </p:sp>
      <p:sp>
        <p:nvSpPr>
          <p:cNvPr id="4" name="Rectangle 3"/>
          <p:cNvSpPr/>
          <p:nvPr/>
        </p:nvSpPr>
        <p:spPr>
          <a:xfrm>
            <a:off x="6624488" y="1691605"/>
            <a:ext cx="2955093" cy="5455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TextBox 4"/>
          <p:cNvSpPr txBox="1"/>
          <p:nvPr/>
        </p:nvSpPr>
        <p:spPr>
          <a:xfrm>
            <a:off x="1445190" y="1045197"/>
            <a:ext cx="5787866" cy="435825"/>
          </a:xfrm>
          <a:prstGeom prst="rect">
            <a:avLst/>
          </a:prstGeom>
          <a:noFill/>
        </p:spPr>
        <p:txBody>
          <a:bodyPr wrap="none" rtlCol="0">
            <a:spAutoFit/>
          </a:bodyPr>
          <a:lstStyle/>
          <a:p>
            <a:r>
              <a:rPr lang="es-CO" sz="2400" dirty="0" smtClean="0">
                <a:solidFill>
                  <a:schemeClr val="accent1">
                    <a:lumMod val="75000"/>
                  </a:schemeClr>
                </a:solidFill>
                <a:latin typeface="Arial Narrow" panose="020B0606020202030204" pitchFamily="34" charset="0"/>
              </a:rPr>
              <a:t>DOCUMENTO FINAL – MATRIZ Y AGRUPACION</a:t>
            </a:r>
            <a:endParaRPr lang="es-CO" sz="2400" dirty="0">
              <a:solidFill>
                <a:schemeClr val="accent1">
                  <a:lumMod val="75000"/>
                </a:schemeClr>
              </a:solidFill>
              <a:latin typeface="Arial Narrow" panose="020B0606020202030204" pitchFamily="34" charset="0"/>
            </a:endParaRPr>
          </a:p>
        </p:txBody>
      </p:sp>
      <p:sp>
        <p:nvSpPr>
          <p:cNvPr id="6" name="TextBox 5"/>
          <p:cNvSpPr txBox="1"/>
          <p:nvPr/>
        </p:nvSpPr>
        <p:spPr>
          <a:xfrm>
            <a:off x="8256792" y="630441"/>
            <a:ext cx="1345241" cy="854080"/>
          </a:xfrm>
          <a:prstGeom prst="rect">
            <a:avLst/>
          </a:prstGeom>
          <a:noFill/>
        </p:spPr>
        <p:txBody>
          <a:bodyPr wrap="none" rtlCol="0">
            <a:spAutoFit/>
          </a:bodyPr>
          <a:lstStyle/>
          <a:p>
            <a:pPr algn="r"/>
            <a:r>
              <a:rPr lang="es-CO" sz="4950" dirty="0" smtClean="0">
                <a:latin typeface="Arial Narrow" panose="020B0606020202030204" pitchFamily="34" charset="0"/>
              </a:rPr>
              <a:t>2013</a:t>
            </a:r>
            <a:endParaRPr lang="es-CO" sz="4950" dirty="0">
              <a:latin typeface="Arial Narrow" panose="020B0606020202030204" pitchFamily="34" charset="0"/>
            </a:endParaRPr>
          </a:p>
        </p:txBody>
      </p:sp>
      <p:pic>
        <p:nvPicPr>
          <p:cNvPr id="7" name="Picture 6"/>
          <p:cNvPicPr>
            <a:picLocks noChangeAspect="1"/>
          </p:cNvPicPr>
          <p:nvPr/>
        </p:nvPicPr>
        <p:blipFill>
          <a:blip r:embed="rId2"/>
          <a:stretch>
            <a:fillRect/>
          </a:stretch>
        </p:blipFill>
        <p:spPr>
          <a:xfrm>
            <a:off x="503808" y="2123653"/>
            <a:ext cx="5049792" cy="3787344"/>
          </a:xfrm>
          <a:prstGeom prst="rect">
            <a:avLst/>
          </a:prstGeom>
        </p:spPr>
      </p:pic>
    </p:spTree>
    <p:extLst>
      <p:ext uri="{BB962C8B-B14F-4D97-AF65-F5344CB8AC3E}">
        <p14:creationId xmlns:p14="http://schemas.microsoft.com/office/powerpoint/2010/main" val="3241333836"/>
      </p:ext>
    </p:extLst>
  </p:cSld>
  <p:clrMapOvr>
    <a:masterClrMapping/>
  </p:clrMapOvr>
</p:sld>
</file>

<file path=ppt/theme/theme1.xml><?xml version="1.0" encoding="utf-8"?>
<a:theme xmlns:a="http://schemas.openxmlformats.org/drawingml/2006/main" name="CIDC">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rsonalizado 1">
      <a:majorFont>
        <a:latin typeface="Futura Md BT"/>
        <a:ea typeface="SimSun"/>
        <a:cs typeface=""/>
      </a:majorFont>
      <a:minorFont>
        <a:latin typeface="Futura Bk BT"/>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TotalTime>
  <Words>665</Words>
  <Application>Microsoft Office PowerPoint</Application>
  <PresentationFormat>Custom</PresentationFormat>
  <Paragraphs>80</Paragraphs>
  <Slides>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Arial Unicode MS</vt:lpstr>
      <vt:lpstr>SimSun</vt:lpstr>
      <vt:lpstr>Arial</vt:lpstr>
      <vt:lpstr>Arial Narrow</vt:lpstr>
      <vt:lpstr>Calibri</vt:lpstr>
      <vt:lpstr>Futura Bk BT</vt:lpstr>
      <vt:lpstr>Futura Md BT</vt:lpstr>
      <vt:lpstr>Times New Roman</vt:lpstr>
      <vt:lpstr>CIDC</vt:lpstr>
      <vt:lpstr>e-SIUD CENTRO DE INVESTIGACIONES</vt:lpstr>
      <vt:lpstr>e-SIUD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Luz Angela Medina</dc:creator>
  <cp:lastModifiedBy>DAVID BSAND</cp:lastModifiedBy>
  <cp:revision>11</cp:revision>
  <cp:lastPrinted>1601-01-01T00:00:00Z</cp:lastPrinted>
  <dcterms:created xsi:type="dcterms:W3CDTF">2013-08-27T17:53:46Z</dcterms:created>
  <dcterms:modified xsi:type="dcterms:W3CDTF">2013-09-25T03:18:42Z</dcterms:modified>
</cp:coreProperties>
</file>